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55"/>
  </p:notesMasterIdLst>
  <p:handoutMasterIdLst>
    <p:handoutMasterId r:id="rId56"/>
  </p:handoutMasterIdLst>
  <p:sldIdLst>
    <p:sldId id="261" r:id="rId3"/>
    <p:sldId id="288" r:id="rId4"/>
    <p:sldId id="289" r:id="rId5"/>
    <p:sldId id="291" r:id="rId6"/>
    <p:sldId id="417" r:id="rId7"/>
    <p:sldId id="418" r:id="rId8"/>
    <p:sldId id="419" r:id="rId9"/>
    <p:sldId id="292" r:id="rId10"/>
    <p:sldId id="301" r:id="rId11"/>
    <p:sldId id="293" r:id="rId12"/>
    <p:sldId id="303" r:id="rId13"/>
    <p:sldId id="337" r:id="rId14"/>
    <p:sldId id="309" r:id="rId15"/>
    <p:sldId id="420" r:id="rId16"/>
    <p:sldId id="421" r:id="rId17"/>
    <p:sldId id="310" r:id="rId18"/>
    <p:sldId id="426" r:id="rId19"/>
    <p:sldId id="427" r:id="rId20"/>
    <p:sldId id="428" r:id="rId21"/>
    <p:sldId id="434" r:id="rId22"/>
    <p:sldId id="432" r:id="rId23"/>
    <p:sldId id="429" r:id="rId24"/>
    <p:sldId id="433" r:id="rId25"/>
    <p:sldId id="431" r:id="rId26"/>
    <p:sldId id="423" r:id="rId27"/>
    <p:sldId id="441" r:id="rId28"/>
    <p:sldId id="442" r:id="rId29"/>
    <p:sldId id="444" r:id="rId30"/>
    <p:sldId id="445" r:id="rId31"/>
    <p:sldId id="446" r:id="rId32"/>
    <p:sldId id="448" r:id="rId33"/>
    <p:sldId id="449" r:id="rId34"/>
    <p:sldId id="447" r:id="rId35"/>
    <p:sldId id="424" r:id="rId36"/>
    <p:sldId id="450" r:id="rId37"/>
    <p:sldId id="451" r:id="rId38"/>
    <p:sldId id="304" r:id="rId39"/>
    <p:sldId id="452" r:id="rId40"/>
    <p:sldId id="430" r:id="rId41"/>
    <p:sldId id="453" r:id="rId42"/>
    <p:sldId id="458" r:id="rId43"/>
    <p:sldId id="454" r:id="rId44"/>
    <p:sldId id="455" r:id="rId45"/>
    <p:sldId id="457" r:id="rId46"/>
    <p:sldId id="456" r:id="rId47"/>
    <p:sldId id="305" r:id="rId48"/>
    <p:sldId id="296" r:id="rId49"/>
    <p:sldId id="459" r:id="rId50"/>
    <p:sldId id="334" r:id="rId51"/>
    <p:sldId id="300" r:id="rId52"/>
    <p:sldId id="286" r:id="rId53"/>
    <p:sldId id="443" r:id="rId5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F200"/>
    <a:srgbClr val="92D050"/>
    <a:srgbClr val="00B050"/>
    <a:srgbClr val="FF5050"/>
    <a:srgbClr val="C9A6E4"/>
    <a:srgbClr val="1E1E1E"/>
    <a:srgbClr val="FFC1C1"/>
    <a:srgbClr val="028A1C"/>
    <a:srgbClr val="2F4D5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96" autoAdjust="0"/>
    <p:restoredTop sz="90372" autoAdjust="0"/>
  </p:normalViewPr>
  <p:slideViewPr>
    <p:cSldViewPr snapToGrid="0" snapToObjects="1">
      <p:cViewPr varScale="1">
        <p:scale>
          <a:sx n="90" d="100"/>
          <a:sy n="90" d="100"/>
        </p:scale>
        <p:origin x="2836" y="56"/>
      </p:cViewPr>
      <p:guideLst/>
    </p:cSldViewPr>
  </p:slideViewPr>
  <p:outlineViewPr>
    <p:cViewPr>
      <p:scale>
        <a:sx n="33" d="100"/>
        <a:sy n="33" d="100"/>
      </p:scale>
      <p:origin x="0" y="-8592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7-9-2022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7-9-2022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2630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4987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8055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Bias optimal search algorithm, mean 29s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9554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4579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Te veel detail vertraagd enke</a:t>
            </a:r>
            <a:r>
              <a:rPr lang="en-US" dirty="0"/>
              <a:t>l 400x600 </a:t>
            </a:r>
            <a:r>
              <a:rPr lang="en-US" dirty="0" err="1"/>
              <a:t>geeft</a:t>
            </a:r>
            <a:r>
              <a:rPr lang="en-US" dirty="0"/>
              <a:t> al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snelle</a:t>
            </a:r>
            <a:r>
              <a:rPr lang="en-US" dirty="0"/>
              <a:t> </a:t>
            </a:r>
            <a:r>
              <a:rPr lang="en-US" dirty="0" err="1"/>
              <a:t>resultaten</a:t>
            </a:r>
            <a:endParaRPr lang="en-US" dirty="0"/>
          </a:p>
          <a:p>
            <a:r>
              <a:rPr lang="en-US" dirty="0" err="1"/>
              <a:t>Duidelijke</a:t>
            </a:r>
            <a:r>
              <a:rPr lang="en-US" dirty="0"/>
              <a:t> </a:t>
            </a:r>
            <a:r>
              <a:rPr lang="en-US" dirty="0" err="1"/>
              <a:t>randen</a:t>
            </a:r>
            <a:r>
              <a:rPr lang="en-US" dirty="0"/>
              <a:t> </a:t>
            </a:r>
            <a:r>
              <a:rPr lang="en-US" dirty="0" err="1"/>
              <a:t>zorgen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patches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gematcht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  <a:p>
            <a:r>
              <a:rPr lang="en-US" dirty="0"/>
              <a:t>BV </a:t>
            </a:r>
            <a:r>
              <a:rPr lang="en-US" dirty="0" err="1"/>
              <a:t>een</a:t>
            </a:r>
            <a:r>
              <a:rPr lang="en-US" dirty="0"/>
              <a:t> gradient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randen</a:t>
            </a:r>
            <a:r>
              <a:rPr lang="en-US" dirty="0"/>
              <a:t> </a:t>
            </a:r>
            <a:r>
              <a:rPr lang="en-US" dirty="0" err="1"/>
              <a:t>bevatten</a:t>
            </a:r>
            <a:r>
              <a:rPr lang="en-US" dirty="0"/>
              <a:t> -&gt; </a:t>
            </a:r>
            <a:r>
              <a:rPr lang="en-US" dirty="0" err="1"/>
              <a:t>geen</a:t>
            </a:r>
            <a:r>
              <a:rPr lang="en-US" dirty="0"/>
              <a:t> edges om </a:t>
            </a:r>
            <a:r>
              <a:rPr lang="en-US" dirty="0" err="1"/>
              <a:t>een</a:t>
            </a:r>
            <a:r>
              <a:rPr lang="en-US" dirty="0"/>
              <a:t> grid van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-&gt; patches </a:t>
            </a:r>
            <a:r>
              <a:rPr lang="en-US" dirty="0" err="1"/>
              <a:t>enkel</a:t>
            </a:r>
            <a:r>
              <a:rPr lang="en-US" dirty="0"/>
              <a:t> op </a:t>
            </a:r>
            <a:r>
              <a:rPr lang="en-US" dirty="0" err="1"/>
              <a:t>kleur</a:t>
            </a:r>
            <a:r>
              <a:rPr lang="en-US" dirty="0"/>
              <a:t>/</a:t>
            </a:r>
            <a:r>
              <a:rPr lang="en-US" dirty="0" err="1"/>
              <a:t>intensiteit</a:t>
            </a:r>
            <a:r>
              <a:rPr lang="en-US" dirty="0"/>
              <a:t> </a:t>
            </a:r>
            <a:r>
              <a:rPr lang="en-US" dirty="0" err="1"/>
              <a:t>gekozen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060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Groter dan target: anders kan het niet gefabriceerd worden</a:t>
            </a:r>
          </a:p>
          <a:p>
            <a:r>
              <a:rPr lang="nl-NL" dirty="0"/>
              <a:t>Gekleurd: vereist aangepaste features: zoals verder te zien zat intensiteit gebruikt worden: kleuren gaan verloren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2834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1451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5043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4841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4769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309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8237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4299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4650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5089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1202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Intensiteit is perfect in staat om detail over te brengen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9532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Nuttig als het zorgt voor een hoger contrast in I_T, maar kan ook nadelen hebben</a:t>
            </a:r>
          </a:p>
          <a:p>
            <a:r>
              <a:rPr lang="nl-NL" dirty="0"/>
              <a:t>Enkel beter bij honden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6582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Probleem met 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9540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Focus op haar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op </a:t>
            </a:r>
            <a:r>
              <a:rPr lang="en-US" dirty="0" err="1"/>
              <a:t>verdeling</a:t>
            </a:r>
            <a:r>
              <a:rPr lang="en-US" dirty="0"/>
              <a:t> in </a:t>
            </a:r>
            <a:r>
              <a:rPr lang="en-US" dirty="0" err="1"/>
              <a:t>witte</a:t>
            </a:r>
            <a:r>
              <a:rPr lang="en-US" dirty="0"/>
              <a:t> </a:t>
            </a:r>
            <a:r>
              <a:rPr lang="en-US" dirty="0" err="1"/>
              <a:t>regios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3584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18861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Goede matching kan ook bereikt worden met simpele rechthoekige tegels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8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0911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Adaptieve splitsing zorgt voor betere resultaten door te focussen op gedetailleerde regios</a:t>
            </a:r>
          </a:p>
          <a:p>
            <a:r>
              <a:rPr lang="nl-NL" dirty="0"/>
              <a:t>Dilatatie zorgt dat details niet verwaarloosd worden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29638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47900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1014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725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3329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9010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3981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nl-NL" dirty="0"/>
              <a:t>Heuristieken bepalen de look and feel van het grid</a:t>
            </a:r>
          </a:p>
          <a:p>
            <a:pPr marL="228600" indent="-228600">
              <a:buAutoNum type="arabicParenR"/>
            </a:pPr>
            <a:r>
              <a:rPr lang="nl-NL" dirty="0"/>
              <a:t>FHR heeft de scherpe randdetectie van Canny, probeert contouren volgens belangrijkheid te sorteren -&gt; zie later</a:t>
            </a:r>
          </a:p>
          <a:p>
            <a:pPr marL="228600" indent="-228600">
              <a:buAutoNum type="arabicParenR"/>
            </a:pPr>
            <a:r>
              <a:rPr lang="nl-NL" dirty="0"/>
              <a:t>Past zich aan -&gt; grote patches in uniforme regios, kleine in gedetailleerde regios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5326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534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55C15-EC4A-4CF9-94BF-76154EA378FA}" type="datetime1">
              <a:rPr lang="nl-BE" smtClean="0"/>
              <a:t>7/09/2022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613E6-C3F1-47C8-BFCE-6AD3FB1FCF9E}" type="datetime1">
              <a:rPr lang="nl-BE" smtClean="0"/>
              <a:t>7/09/2022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B0046-07C6-4F5B-94C2-AFF9E0E85920}" type="datetime1">
              <a:rPr lang="nl-BE" smtClean="0"/>
              <a:t>7/09/2022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69011-B9C5-4414-92FC-C6FAA352EF52}" type="datetime1">
              <a:rPr lang="nl-BE" smtClean="0"/>
              <a:t>7/09/2022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EBACA-E86F-4518-AA0D-EE36A5915F8B}" type="datetime1">
              <a:rPr lang="nl-BE" smtClean="0"/>
              <a:t>7/09/2022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77B1E-8489-46F5-A371-AE1958B3C3FF}" type="datetime1">
              <a:rPr lang="nl-BE" smtClean="0"/>
              <a:t>7/09/2022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7717-2A47-4F6C-9F0B-02BD4B59B085}" type="datetime1">
              <a:rPr lang="nl-BE" smtClean="0"/>
              <a:t>7/09/2022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DD18C-64E5-4E85-ABD7-C4D8A0F6A697}" type="datetime1">
              <a:rPr lang="nl-BE" smtClean="0"/>
              <a:t>7/09/2022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9F1B3-0802-4262-BF49-02B8E429203A}" type="datetime1">
              <a:rPr lang="nl-BE" smtClean="0"/>
              <a:t>7/09/2022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DF9DA-64BD-4688-9B91-6BE518FA56E0}" type="datetime1">
              <a:rPr lang="nl-BE" smtClean="0"/>
              <a:t>7/09/2022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CCAF82E6-16CE-4F52-832F-47EA68363804}" type="datetime1">
              <a:rPr lang="nl-BE" smtClean="0"/>
              <a:t>7/09/2022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GB"/>
              <a:t>Master in de Toegepaste Informatica, Multimedia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E5B7651-6474-4B28-A6A7-E349776690C4}" type="datetime1">
              <a:rPr lang="nl-BE" smtClean="0"/>
              <a:t>7/09/2022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GB"/>
              <a:t>Master in de Toegepaste Informatica, Multimedia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jp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jp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12" Type="http://schemas.openxmlformats.org/officeDocument/2006/relationships/image" Target="../media/image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1.png"/><Relationship Id="rId7" Type="http://schemas.openxmlformats.org/officeDocument/2006/relationships/image" Target="../media/image6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5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98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95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105.png"/><Relationship Id="rId7" Type="http://schemas.openxmlformats.org/officeDocument/2006/relationships/image" Target="../media/image110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1.png"/><Relationship Id="rId5" Type="http://schemas.openxmlformats.org/officeDocument/2006/relationships/image" Target="../media/image108.png"/><Relationship Id="rId10" Type="http://schemas.openxmlformats.org/officeDocument/2006/relationships/image" Target="../media/image630.png"/><Relationship Id="rId4" Type="http://schemas.openxmlformats.org/officeDocument/2006/relationships/image" Target="../media/image107.png"/><Relationship Id="rId9" Type="http://schemas.openxmlformats.org/officeDocument/2006/relationships/image" Target="../media/image6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4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31.png"/><Relationship Id="rId5" Type="http://schemas.openxmlformats.org/officeDocument/2006/relationships/image" Target="../media/image103.png"/><Relationship Id="rId15" Type="http://schemas.openxmlformats.org/officeDocument/2006/relationships/image" Target="../media/image126.png"/><Relationship Id="rId10" Type="http://schemas.openxmlformats.org/officeDocument/2006/relationships/image" Target="../media/image130.png"/><Relationship Id="rId4" Type="http://schemas.openxmlformats.org/officeDocument/2006/relationships/image" Target="../media/image117.png"/><Relationship Id="rId9" Type="http://schemas.openxmlformats.org/officeDocument/2006/relationships/image" Target="../media/image129.png"/><Relationship Id="rId14" Type="http://schemas.openxmlformats.org/officeDocument/2006/relationships/image" Target="../media/image12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2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43.png"/><Relationship Id="rId4" Type="http://schemas.openxmlformats.org/officeDocument/2006/relationships/image" Target="../media/image128.png"/><Relationship Id="rId9" Type="http://schemas.openxmlformats.org/officeDocument/2006/relationships/image" Target="../media/image1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35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50.png"/><Relationship Id="rId4" Type="http://schemas.openxmlformats.org/officeDocument/2006/relationships/image" Target="../media/image17.png"/><Relationship Id="rId9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3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4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4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6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83721-68BC-E3CB-EE76-7B2748AAE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232" y="649410"/>
            <a:ext cx="6427086" cy="4455388"/>
          </a:xfrm>
          <a:prstGeom prst="rect">
            <a:avLst/>
          </a:prstGeom>
        </p:spPr>
      </p:pic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625562" y="2148935"/>
            <a:ext cx="5123761" cy="2026318"/>
          </a:xfrm>
        </p:spPr>
        <p:txBody>
          <a:bodyPr>
            <a:normAutofit/>
          </a:bodyPr>
          <a:lstStyle/>
          <a:p>
            <a:r>
              <a:rPr lang="en-GB" sz="2800" dirty="0" err="1"/>
              <a:t>Adaptieve</a:t>
            </a:r>
            <a:r>
              <a:rPr lang="en-GB" sz="2800" dirty="0"/>
              <a:t> </a:t>
            </a:r>
            <a:r>
              <a:rPr lang="en-GB" sz="2800" dirty="0" err="1"/>
              <a:t>gridgeneratie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2800" dirty="0" err="1"/>
              <a:t>en</a:t>
            </a:r>
            <a:r>
              <a:rPr lang="en-GB" sz="2800" dirty="0"/>
              <a:t> </a:t>
            </a:r>
            <a:r>
              <a:rPr lang="en-GB" sz="2800" dirty="0" err="1"/>
              <a:t>stijloverdracht</a:t>
            </a:r>
            <a:r>
              <a:rPr lang="en-GB" sz="2800" dirty="0"/>
              <a:t> </a:t>
            </a:r>
            <a:br>
              <a:rPr lang="en-GB" sz="2800" dirty="0"/>
            </a:br>
            <a:r>
              <a:rPr lang="en-GB" sz="2800" dirty="0"/>
              <a:t>met </a:t>
            </a:r>
            <a:r>
              <a:rPr lang="en-GB" sz="2800" dirty="0" err="1"/>
              <a:t>Mondriaan-tegels</a:t>
            </a:r>
            <a:endParaRPr lang="nl-NL" sz="2800" dirty="0"/>
          </a:p>
        </p:txBody>
      </p:sp>
      <p:sp>
        <p:nvSpPr>
          <p:cNvPr id="7" name="Ondertitel 8">
            <a:extLst>
              <a:ext uri="{FF2B5EF4-FFF2-40B4-BE49-F238E27FC236}">
                <a16:creationId xmlns:a16="http://schemas.microsoft.com/office/drawing/2014/main" id="{3B9F9DDD-7599-40BE-821B-19D1184B16D7}"/>
              </a:ext>
            </a:extLst>
          </p:cNvPr>
          <p:cNvSpPr txBox="1">
            <a:spLocks/>
          </p:cNvSpPr>
          <p:nvPr/>
        </p:nvSpPr>
        <p:spPr>
          <a:xfrm>
            <a:off x="625562" y="5272026"/>
            <a:ext cx="3494988" cy="1465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/>
              <a:t>Promotor en begeleider</a:t>
            </a:r>
          </a:p>
          <a:p>
            <a:r>
              <a:rPr lang="nl-NL" sz="1800" dirty="0"/>
              <a:t>Prof. dr. ir. Philip Dutré</a:t>
            </a:r>
          </a:p>
        </p:txBody>
      </p:sp>
      <p:sp>
        <p:nvSpPr>
          <p:cNvPr id="10" name="Ondertitel 8">
            <a:extLst>
              <a:ext uri="{FF2B5EF4-FFF2-40B4-BE49-F238E27FC236}">
                <a16:creationId xmlns:a16="http://schemas.microsoft.com/office/drawing/2014/main" id="{0B7809FC-4DE9-416E-8892-7849157C932D}"/>
              </a:ext>
            </a:extLst>
          </p:cNvPr>
          <p:cNvSpPr txBox="1">
            <a:spLocks/>
          </p:cNvSpPr>
          <p:nvPr/>
        </p:nvSpPr>
        <p:spPr>
          <a:xfrm>
            <a:off x="5749323" y="5200333"/>
            <a:ext cx="3616439" cy="14651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2200" dirty="0"/>
              <a:t>Lezers</a:t>
            </a:r>
          </a:p>
          <a:p>
            <a:r>
              <a:rPr lang="nl-NL" sz="1800" dirty="0"/>
              <a:t>Ir. Thierry Deruyttere</a:t>
            </a:r>
          </a:p>
          <a:p>
            <a:r>
              <a:rPr lang="nl-NL" sz="1800" dirty="0"/>
              <a:t>Dr. ir. Koen Yskout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0B489-8C80-4E29-887D-8DE09501A463}"/>
              </a:ext>
            </a:extLst>
          </p:cNvPr>
          <p:cNvSpPr txBox="1"/>
          <p:nvPr/>
        </p:nvSpPr>
        <p:spPr>
          <a:xfrm>
            <a:off x="535359" y="4590985"/>
            <a:ext cx="2873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solidFill>
                  <a:schemeClr val="bg1"/>
                </a:solidFill>
                <a:latin typeface="Arial" charset="0"/>
                <a:ea typeface="+mj-ea"/>
                <a:cs typeface="+mj-cs"/>
              </a:rPr>
              <a:t>Matthias</a:t>
            </a:r>
            <a:r>
              <a:rPr lang="nl-NL" sz="2000" dirty="0"/>
              <a:t> </a:t>
            </a:r>
            <a:r>
              <a:rPr lang="nl-NL" sz="2000" dirty="0">
                <a:solidFill>
                  <a:schemeClr val="bg1"/>
                </a:solidFill>
                <a:latin typeface="Arial" charset="0"/>
                <a:ea typeface="+mj-ea"/>
                <a:cs typeface="+mj-cs"/>
              </a:rPr>
              <a:t>Vandersanden</a:t>
            </a:r>
            <a:endParaRPr lang="en-US" sz="2000" dirty="0">
              <a:solidFill>
                <a:schemeClr val="bg1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15EF4-3B19-86B5-6665-52542AAE0175}"/>
              </a:ext>
            </a:extLst>
          </p:cNvPr>
          <p:cNvSpPr txBox="1"/>
          <p:nvPr/>
        </p:nvSpPr>
        <p:spPr>
          <a:xfrm>
            <a:off x="512224" y="1427480"/>
            <a:ext cx="2625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err="1">
                <a:solidFill>
                  <a:schemeClr val="accent1">
                    <a:lumMod val="50000"/>
                  </a:schemeClr>
                </a:solidFill>
              </a:rPr>
              <a:t>GridTiles</a:t>
            </a:r>
            <a:endParaRPr lang="en-US" sz="4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3954C6-29B8-4F08-8ABF-585FE7D4A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Computational Parquetry: </a:t>
            </a:r>
            <a:br>
              <a:rPr lang="en-GB" dirty="0"/>
            </a:br>
            <a:r>
              <a:rPr lang="en-GB" dirty="0"/>
              <a:t>Fabricated Style Transfer with Wood Pixels</a:t>
            </a:r>
          </a:p>
          <a:p>
            <a:endParaRPr lang="en-GB" dirty="0"/>
          </a:p>
          <a:p>
            <a:pPr lvl="1"/>
            <a:r>
              <a:rPr lang="en-GB" dirty="0"/>
              <a:t>Patch based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Geen</a:t>
            </a:r>
            <a:r>
              <a:rPr lang="en-GB" dirty="0"/>
              <a:t> </a:t>
            </a:r>
            <a:r>
              <a:rPr lang="en-GB" dirty="0" err="1"/>
              <a:t>limitaties</a:t>
            </a:r>
            <a:r>
              <a:rPr lang="en-GB" dirty="0"/>
              <a:t> op </a:t>
            </a:r>
            <a:r>
              <a:rPr lang="en-GB" dirty="0" err="1"/>
              <a:t>vorm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nl-NL" dirty="0"/>
              <a:t>Enkel houtfineer als materiaal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B7FADB-ADD3-4589-8E89-4D53B37D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C79B0-1E54-4750-ADD5-02A3E9178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580B88-2A0F-4621-8224-4C1BE4FE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WoodPixel [3]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43107-6956-5776-0040-3D4B02DB5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651" y="738187"/>
            <a:ext cx="4400550" cy="5381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42063F-09AD-09F4-4B43-FE654C4AA5C0}"/>
              </a:ext>
            </a:extLst>
          </p:cNvPr>
          <p:cNvSpPr txBox="1"/>
          <p:nvPr/>
        </p:nvSpPr>
        <p:spPr>
          <a:xfrm>
            <a:off x="817675" y="6256288"/>
            <a:ext cx="723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[3] </a:t>
            </a:r>
            <a:r>
              <a:rPr lang="en-US" sz="800" dirty="0" err="1">
                <a:solidFill>
                  <a:schemeClr val="bg1"/>
                </a:solidFill>
              </a:rPr>
              <a:t>Iseringhausen</a:t>
            </a:r>
            <a:r>
              <a:rPr lang="en-US" sz="800" dirty="0">
                <a:solidFill>
                  <a:schemeClr val="bg1"/>
                </a:solidFill>
              </a:rPr>
              <a:t>, J., </a:t>
            </a:r>
            <a:r>
              <a:rPr lang="en-US" sz="800" dirty="0" err="1">
                <a:solidFill>
                  <a:schemeClr val="bg1"/>
                </a:solidFill>
              </a:rPr>
              <a:t>Weinmann</a:t>
            </a:r>
            <a:r>
              <a:rPr lang="en-US" sz="800" dirty="0">
                <a:solidFill>
                  <a:schemeClr val="bg1"/>
                </a:solidFill>
              </a:rPr>
              <a:t>, M., Huang, W., and Hullin, M. B. (2020). Computational parquetry: Fabricated style transfer with wood pixels. ACM Trans. Graph., 39(2) </a:t>
            </a:r>
            <a:br>
              <a:rPr lang="en-US" sz="800" dirty="0">
                <a:solidFill>
                  <a:schemeClr val="bg1"/>
                </a:solidFill>
              </a:rPr>
            </a:br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70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46E4-65C7-4460-B22D-AF82D5DA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733D8-1E68-4690-A690-1EE9A7A6C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CB713-736C-4153-8670-1ACE7CA7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11</a:t>
            </a:r>
          </a:p>
        </p:txBody>
      </p:sp>
      <p:pic>
        <p:nvPicPr>
          <p:cNvPr id="6" name="Gráfico 45" descr="Circles with arrows with solid fill">
            <a:extLst>
              <a:ext uri="{FF2B5EF4-FFF2-40B4-BE49-F238E27FC236}">
                <a16:creationId xmlns:a16="http://schemas.microsoft.com/office/drawing/2014/main" id="{2EED8B66-87E2-4343-9391-BAE33DA7C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38800" y="3886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0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454CDA-A345-AE27-A228-DB077B897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Input</a:t>
            </a:r>
          </a:p>
          <a:p>
            <a:pPr lvl="1"/>
            <a:endParaRPr lang="nl-NL" dirty="0"/>
          </a:p>
          <a:p>
            <a:r>
              <a:rPr lang="nl-NL" dirty="0"/>
              <a:t>Preprocessing</a:t>
            </a:r>
          </a:p>
          <a:p>
            <a:pPr lvl="1"/>
            <a:endParaRPr lang="nl-NL" dirty="0"/>
          </a:p>
          <a:p>
            <a:r>
              <a:rPr lang="nl-NL" b="1" dirty="0"/>
              <a:t>Generatie</a:t>
            </a:r>
          </a:p>
          <a:p>
            <a:pPr lvl="1"/>
            <a:endParaRPr lang="nl-NL" dirty="0"/>
          </a:p>
          <a:p>
            <a:r>
              <a:rPr lang="nl-NL" dirty="0"/>
              <a:t>Matching</a:t>
            </a:r>
          </a:p>
          <a:p>
            <a:pPr lvl="1"/>
            <a:endParaRPr lang="nl-NL" dirty="0"/>
          </a:p>
          <a:p>
            <a:r>
              <a:rPr lang="nl-NL" dirty="0"/>
              <a:t>Fabriceren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C6F67A-B490-4929-8A58-EB6A7C487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50F4D-5C25-4570-A81C-ED4F4928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12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C202F6-AEF7-4AF9-B344-4CE9D28DD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Methode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099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7D01-45D2-4737-BF6A-5CD94257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Input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EA448-3274-4912-BE91-A209CF6B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341F4-0D08-4D7E-8074-C6614323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13</a:t>
            </a:r>
          </a:p>
        </p:txBody>
      </p:sp>
      <p:pic>
        <p:nvPicPr>
          <p:cNvPr id="6" name="Graphic 5" descr="Enter with solid fill">
            <a:extLst>
              <a:ext uri="{FF2B5EF4-FFF2-40B4-BE49-F238E27FC236}">
                <a16:creationId xmlns:a16="http://schemas.microsoft.com/office/drawing/2014/main" id="{39779387-0C4A-476B-9756-5EB2B3D04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>
            <a:off x="5638800" y="381000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E7DD5E-39EE-4B97-B2F0-CDE31A34041E}"/>
              </a:ext>
            </a:extLst>
          </p:cNvPr>
          <p:cNvSpPr txBox="1"/>
          <p:nvPr/>
        </p:nvSpPr>
        <p:spPr>
          <a:xfrm>
            <a:off x="3048674" y="3246357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BF660-F6E4-42C3-9B62-3F9F69CF3A9A}"/>
              </a:ext>
            </a:extLst>
          </p:cNvPr>
          <p:cNvSpPr txBox="1"/>
          <p:nvPr/>
        </p:nvSpPr>
        <p:spPr>
          <a:xfrm>
            <a:off x="3048674" y="3246357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0B84C-CDD4-4FA2-9212-493B0E40FDFD}"/>
              </a:ext>
            </a:extLst>
          </p:cNvPr>
          <p:cNvSpPr txBox="1"/>
          <p:nvPr/>
        </p:nvSpPr>
        <p:spPr>
          <a:xfrm>
            <a:off x="3048674" y="3246357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7D2C98-31E2-452F-A88D-C0DDD088A4F0}"/>
              </a:ext>
            </a:extLst>
          </p:cNvPr>
          <p:cNvSpPr txBox="1"/>
          <p:nvPr/>
        </p:nvSpPr>
        <p:spPr>
          <a:xfrm>
            <a:off x="3048674" y="3246357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33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A9B6B0-C421-54AB-616E-B03D3D92C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Voldoende detail</a:t>
            </a:r>
          </a:p>
          <a:p>
            <a:pPr lvl="1"/>
            <a:endParaRPr lang="nl-NL" dirty="0"/>
          </a:p>
          <a:p>
            <a:r>
              <a:rPr lang="nl-NL" dirty="0"/>
              <a:t>Duidelijke randen</a:t>
            </a:r>
          </a:p>
          <a:p>
            <a:pPr lvl="1"/>
            <a:endParaRPr lang="nl-NL" dirty="0"/>
          </a:p>
          <a:p>
            <a:pPr lvl="1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74ABA4-B7EC-91E5-78DA-3BFA62BB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C8610-E88E-DF75-E852-C900A57FB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BDAAD9F-C5CF-5380-81CB-EAEE1739BAD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dirty="0"/>
                  <a:t>Target afbeelding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8BDAAD9F-C5CF-5380-81CB-EAEE1739B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759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641A78D-0EBB-5BC5-A4B5-41F5F8145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448" y="1242126"/>
            <a:ext cx="3332283" cy="42603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8868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wooden, wood, dirty&#10;&#10;Description automatically generated">
            <a:extLst>
              <a:ext uri="{FF2B5EF4-FFF2-40B4-BE49-F238E27FC236}">
                <a16:creationId xmlns:a16="http://schemas.microsoft.com/office/drawing/2014/main" id="{C1A8E7C1-E35C-F408-49BF-51A5DCB46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4530" y="1738027"/>
            <a:ext cx="5802670" cy="3843069"/>
          </a:xfrm>
          <a:ln w="12700"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1A420F-6A59-3956-FD5F-80052E9B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D2014-BB6C-FA08-5F5E-58B112A12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9BF5E2C-4CD5-DD21-41D1-A992456531D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b="0" dirty="0"/>
                  <a:t>Source afbeelding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D9BF5E2C-4CD5-DD21-41D1-A992456531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759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7792EDA6-AD3E-121F-8616-7EA05C694E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" y="1656000"/>
                <a:ext cx="11041200" cy="446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400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NL" dirty="0"/>
                  <a:t>Groter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nl-NL" dirty="0"/>
              </a:p>
              <a:p>
                <a:pPr lvl="1"/>
                <a:endParaRPr lang="nl-NL" dirty="0"/>
              </a:p>
              <a:p>
                <a:r>
                  <a:rPr lang="nl-NL" dirty="0"/>
                  <a:t>Gekleurd of monochroom</a:t>
                </a:r>
              </a:p>
              <a:p>
                <a:pPr lvl="1"/>
                <a:endParaRPr lang="nl-NL" dirty="0"/>
              </a:p>
              <a:p>
                <a:pPr lvl="1"/>
                <a:endParaRPr lang="nl-NL" dirty="0"/>
              </a:p>
              <a:p>
                <a:pPr lvl="1"/>
                <a:endParaRPr lang="nl-NL" dirty="0"/>
              </a:p>
              <a:p>
                <a:pPr lvl="1"/>
                <a:endParaRPr lang="nl-NL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7792EDA6-AD3E-121F-8616-7EA05C694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" y="1656000"/>
                <a:ext cx="11041200" cy="4464000"/>
              </a:xfrm>
              <a:prstGeom prst="rect">
                <a:avLst/>
              </a:prstGeom>
              <a:blipFill>
                <a:blip r:embed="rId5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20EA942-A461-0F51-232C-FA238A3DC7D0}"/>
              </a:ext>
            </a:extLst>
          </p:cNvPr>
          <p:cNvSpPr txBox="1"/>
          <p:nvPr/>
        </p:nvSpPr>
        <p:spPr>
          <a:xfrm>
            <a:off x="5814530" y="5581096"/>
            <a:ext cx="45111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Iseringhausen</a:t>
            </a:r>
            <a:r>
              <a:rPr lang="en-US" sz="800" dirty="0"/>
              <a:t> et al. (2020) Computational parquetry: Fabricated style transfer with wood pixels.</a:t>
            </a:r>
          </a:p>
        </p:txBody>
      </p:sp>
    </p:spTree>
    <p:extLst>
      <p:ext uri="{BB962C8B-B14F-4D97-AF65-F5344CB8AC3E}">
        <p14:creationId xmlns:p14="http://schemas.microsoft.com/office/powerpoint/2010/main" val="1811479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7D01-45D2-4737-BF6A-5CD94257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Preprocessing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EA448-3274-4912-BE91-A209CF6B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341F4-0D08-4D7E-8074-C6614323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17</a:t>
            </a:r>
          </a:p>
        </p:txBody>
      </p:sp>
      <p:pic>
        <p:nvPicPr>
          <p:cNvPr id="6" name="Graphic 118" descr="Blender with solid fill">
            <a:extLst>
              <a:ext uri="{FF2B5EF4-FFF2-40B4-BE49-F238E27FC236}">
                <a16:creationId xmlns:a16="http://schemas.microsoft.com/office/drawing/2014/main" id="{39779387-0C4A-476B-9756-5EB2B3D04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38800" y="3810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30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3F193E-D195-8F76-C73C-E71D17378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Verhouding tussen actuele en virtuele dimensies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2521D-0821-EEFA-9382-9958BD6A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06EB0-D360-B640-37E1-622A41FB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91656-7827-A90C-7B08-EBD23C83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Schalering</a:t>
            </a: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8ABCFB-FE92-BE0F-F4CB-E4F9A8451988}"/>
              </a:ext>
            </a:extLst>
          </p:cNvPr>
          <p:cNvGrpSpPr/>
          <p:nvPr/>
        </p:nvGrpSpPr>
        <p:grpSpPr>
          <a:xfrm>
            <a:off x="1697668" y="2401715"/>
            <a:ext cx="1890261" cy="3178451"/>
            <a:chOff x="712387" y="2401715"/>
            <a:chExt cx="1890261" cy="31784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5954323-6A61-9EBE-E905-6F6FAA5F9308}"/>
                </a:ext>
              </a:extLst>
            </p:cNvPr>
            <p:cNvGrpSpPr/>
            <p:nvPr/>
          </p:nvGrpSpPr>
          <p:grpSpPr>
            <a:xfrm>
              <a:off x="911160" y="2401715"/>
              <a:ext cx="1300356" cy="1213325"/>
              <a:chOff x="1063616" y="2646986"/>
              <a:chExt cx="1300356" cy="1213325"/>
            </a:xfrm>
          </p:grpSpPr>
          <p:pic>
            <p:nvPicPr>
              <p:cNvPr id="18" name="Graphic 17" descr="Forest scene with solid fill">
                <a:extLst>
                  <a:ext uri="{FF2B5EF4-FFF2-40B4-BE49-F238E27FC236}">
                    <a16:creationId xmlns:a16="http://schemas.microsoft.com/office/drawing/2014/main" id="{130E001D-DB4D-B89A-3FA8-4320583F4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24000" y="264698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2F1BAD-8A95-9C77-3641-A76C7EFE928E}"/>
                  </a:ext>
                </a:extLst>
              </p:cNvPr>
              <p:cNvSpPr txBox="1"/>
              <p:nvPr/>
            </p:nvSpPr>
            <p:spPr>
              <a:xfrm>
                <a:off x="1063616" y="3490979"/>
                <a:ext cx="1300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Hout 2x1m</a:t>
                </a:r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CC2298-C842-EE75-3195-837E545D4DDD}"/>
                </a:ext>
              </a:extLst>
            </p:cNvPr>
            <p:cNvGrpSpPr/>
            <p:nvPr/>
          </p:nvGrpSpPr>
          <p:grpSpPr>
            <a:xfrm>
              <a:off x="712387" y="4368734"/>
              <a:ext cx="1890261" cy="1211432"/>
              <a:chOff x="900000" y="4563539"/>
              <a:chExt cx="1890261" cy="1211432"/>
            </a:xfrm>
          </p:grpSpPr>
          <p:pic>
            <p:nvPicPr>
              <p:cNvPr id="16" name="Graphic 15" descr="Puzzle pieces with solid fill">
                <a:extLst>
                  <a:ext uri="{FF2B5EF4-FFF2-40B4-BE49-F238E27FC236}">
                    <a16:creationId xmlns:a16="http://schemas.microsoft.com/office/drawing/2014/main" id="{0DB9DE9C-DAF1-CFBB-8C22-11F182816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87930" y="456353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D7036-234A-C88E-0063-C4B62687922B}"/>
                  </a:ext>
                </a:extLst>
              </p:cNvPr>
              <p:cNvSpPr txBox="1"/>
              <p:nvPr/>
            </p:nvSpPr>
            <p:spPr>
              <a:xfrm>
                <a:off x="900000" y="5405639"/>
                <a:ext cx="1890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Puzzel 0,5x0,5m</a:t>
                </a:r>
                <a:endParaRPr lang="en-US" dirty="0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079E96-D101-BF63-E27F-132909C2D985}"/>
              </a:ext>
            </a:extLst>
          </p:cNvPr>
          <p:cNvGrpSpPr/>
          <p:nvPr/>
        </p:nvGrpSpPr>
        <p:grpSpPr>
          <a:xfrm>
            <a:off x="4399453" y="2199112"/>
            <a:ext cx="1842169" cy="3390655"/>
            <a:chOff x="3414172" y="2199112"/>
            <a:chExt cx="1842169" cy="339065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E9F03A5-7DE5-2F97-5B24-71A9BDEF0E9C}"/>
                </a:ext>
              </a:extLst>
            </p:cNvPr>
            <p:cNvGrpSpPr/>
            <p:nvPr/>
          </p:nvGrpSpPr>
          <p:grpSpPr>
            <a:xfrm>
              <a:off x="3414172" y="2199112"/>
              <a:ext cx="1807674" cy="1415928"/>
              <a:chOff x="3414823" y="2950832"/>
              <a:chExt cx="1807674" cy="1415928"/>
            </a:xfrm>
          </p:grpSpPr>
          <p:pic>
            <p:nvPicPr>
              <p:cNvPr id="24" name="Picture 23" descr="A picture containing wooden, wood, dirty&#10;&#10;Description automatically generated">
                <a:extLst>
                  <a:ext uri="{FF2B5EF4-FFF2-40B4-BE49-F238E27FC236}">
                    <a16:creationId xmlns:a16="http://schemas.microsoft.com/office/drawing/2014/main" id="{7FD0DF95-5E52-B0EA-36E1-2DF9E95CD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8530" y="2950832"/>
                <a:ext cx="1580260" cy="10465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7C67DED-E354-27B3-61D7-5EB751036389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823" y="3997428"/>
                    <a:ext cx="180767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a14:m>
                    <a:r>
                      <a:rPr lang="nl-NL" dirty="0"/>
                      <a:t> 2000x1000px</a:t>
                    </a:r>
                    <a:endParaRPr lang="en-US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7C67DED-E354-27B3-61D7-5EB7510363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4823" y="3997428"/>
                    <a:ext cx="180767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8197" r="-1689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D850A45-79F8-092D-BA16-542345BB9076}"/>
                </a:ext>
              </a:extLst>
            </p:cNvPr>
            <p:cNvGrpSpPr/>
            <p:nvPr/>
          </p:nvGrpSpPr>
          <p:grpSpPr>
            <a:xfrm>
              <a:off x="3420902" y="3788820"/>
              <a:ext cx="1835439" cy="1800947"/>
              <a:chOff x="3308498" y="4179387"/>
              <a:chExt cx="1835439" cy="180094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BE699FF-9EA3-BB55-4593-3A74C5DEC2AB}"/>
                      </a:ext>
                    </a:extLst>
                  </p:cNvPr>
                  <p:cNvSpPr txBox="1"/>
                  <p:nvPr/>
                </p:nvSpPr>
                <p:spPr>
                  <a:xfrm>
                    <a:off x="3308498" y="5611002"/>
                    <a:ext cx="18354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lang="nl-NL" dirty="0"/>
                      <a:t> 1000x1000px</a:t>
                    </a:r>
                    <a:endParaRPr lang="en-US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BE699FF-9EA3-BB55-4593-3A74C5DEC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498" y="5611002"/>
                    <a:ext cx="1835439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8197" r="-166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9" name="Picture 28" descr="A person taking a selfie&#10;&#10;Description automatically generated with medium confidence">
                <a:extLst>
                  <a:ext uri="{FF2B5EF4-FFF2-40B4-BE49-F238E27FC236}">
                    <a16:creationId xmlns:a16="http://schemas.microsoft.com/office/drawing/2014/main" id="{42BD5D1C-D82F-C1B8-7FE8-265E52E3C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01366" y="4179387"/>
                <a:ext cx="1405872" cy="140587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EE80F10-3FBA-AE63-4328-218E288FDAFC}"/>
              </a:ext>
            </a:extLst>
          </p:cNvPr>
          <p:cNvSpPr txBox="1"/>
          <p:nvPr/>
        </p:nvSpPr>
        <p:spPr>
          <a:xfrm>
            <a:off x="1831343" y="5631782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Actueel</a:t>
            </a:r>
            <a:endParaRPr lang="en-US" sz="3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74FA7AF-D158-B362-1AFD-F856148A7162}"/>
              </a:ext>
            </a:extLst>
          </p:cNvPr>
          <p:cNvCxnSpPr/>
          <p:nvPr/>
        </p:nvCxnSpPr>
        <p:spPr>
          <a:xfrm>
            <a:off x="163033" y="5664021"/>
            <a:ext cx="1145296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ED4D6CE-8712-0755-A9BB-1AACF196ACBE}"/>
              </a:ext>
            </a:extLst>
          </p:cNvPr>
          <p:cNvSpPr txBox="1"/>
          <p:nvPr/>
        </p:nvSpPr>
        <p:spPr>
          <a:xfrm>
            <a:off x="4579206" y="5655081"/>
            <a:ext cx="1567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Virtueel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211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3F193E-D195-8F76-C73C-E71D17378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Verhouding tussen actuele en virtuele dimensies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2521D-0821-EEFA-9382-9958BD6A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06EB0-D360-B640-37E1-622A41FB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91656-7827-A90C-7B08-EBD23C83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Schalering</a:t>
            </a: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8ABCFB-FE92-BE0F-F4CB-E4F9A8451988}"/>
              </a:ext>
            </a:extLst>
          </p:cNvPr>
          <p:cNvGrpSpPr/>
          <p:nvPr/>
        </p:nvGrpSpPr>
        <p:grpSpPr>
          <a:xfrm>
            <a:off x="1697668" y="2401715"/>
            <a:ext cx="1890261" cy="3178451"/>
            <a:chOff x="712387" y="2401715"/>
            <a:chExt cx="1890261" cy="31784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5954323-6A61-9EBE-E905-6F6FAA5F9308}"/>
                </a:ext>
              </a:extLst>
            </p:cNvPr>
            <p:cNvGrpSpPr/>
            <p:nvPr/>
          </p:nvGrpSpPr>
          <p:grpSpPr>
            <a:xfrm>
              <a:off x="911160" y="2401715"/>
              <a:ext cx="1300356" cy="1213325"/>
              <a:chOff x="1063616" y="2646986"/>
              <a:chExt cx="1300356" cy="1213325"/>
            </a:xfrm>
          </p:grpSpPr>
          <p:pic>
            <p:nvPicPr>
              <p:cNvPr id="18" name="Graphic 17" descr="Forest scene with solid fill">
                <a:extLst>
                  <a:ext uri="{FF2B5EF4-FFF2-40B4-BE49-F238E27FC236}">
                    <a16:creationId xmlns:a16="http://schemas.microsoft.com/office/drawing/2014/main" id="{130E001D-DB4D-B89A-3FA8-4320583F4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24000" y="2646986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F2F1BAD-8A95-9C77-3641-A76C7EFE928E}"/>
                  </a:ext>
                </a:extLst>
              </p:cNvPr>
              <p:cNvSpPr txBox="1"/>
              <p:nvPr/>
            </p:nvSpPr>
            <p:spPr>
              <a:xfrm>
                <a:off x="1063616" y="3490979"/>
                <a:ext cx="13003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Hout 2x1m</a:t>
                </a:r>
                <a:endParaRPr lang="en-US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6CC2298-C842-EE75-3195-837E545D4DDD}"/>
                </a:ext>
              </a:extLst>
            </p:cNvPr>
            <p:cNvGrpSpPr/>
            <p:nvPr/>
          </p:nvGrpSpPr>
          <p:grpSpPr>
            <a:xfrm>
              <a:off x="712387" y="4368734"/>
              <a:ext cx="1890261" cy="1211432"/>
              <a:chOff x="900000" y="4563539"/>
              <a:chExt cx="1890261" cy="1211432"/>
            </a:xfrm>
          </p:grpSpPr>
          <p:pic>
            <p:nvPicPr>
              <p:cNvPr id="16" name="Graphic 15" descr="Puzzle pieces with solid fill">
                <a:extLst>
                  <a:ext uri="{FF2B5EF4-FFF2-40B4-BE49-F238E27FC236}">
                    <a16:creationId xmlns:a16="http://schemas.microsoft.com/office/drawing/2014/main" id="{0DB9DE9C-DAF1-CFBB-8C22-11F182816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87930" y="456353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FD7036-234A-C88E-0063-C4B62687922B}"/>
                  </a:ext>
                </a:extLst>
              </p:cNvPr>
              <p:cNvSpPr txBox="1"/>
              <p:nvPr/>
            </p:nvSpPr>
            <p:spPr>
              <a:xfrm>
                <a:off x="900000" y="5405639"/>
                <a:ext cx="1890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dirty="0"/>
                  <a:t>Puzzel 0,5x0,5m</a:t>
                </a:r>
                <a:endParaRPr lang="en-US" dirty="0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C079E96-D101-BF63-E27F-132909C2D985}"/>
              </a:ext>
            </a:extLst>
          </p:cNvPr>
          <p:cNvGrpSpPr/>
          <p:nvPr/>
        </p:nvGrpSpPr>
        <p:grpSpPr>
          <a:xfrm>
            <a:off x="4399453" y="2199112"/>
            <a:ext cx="1842171" cy="3390655"/>
            <a:chOff x="3414172" y="2199112"/>
            <a:chExt cx="1842171" cy="339065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E9F03A5-7DE5-2F97-5B24-71A9BDEF0E9C}"/>
                </a:ext>
              </a:extLst>
            </p:cNvPr>
            <p:cNvGrpSpPr/>
            <p:nvPr/>
          </p:nvGrpSpPr>
          <p:grpSpPr>
            <a:xfrm>
              <a:off x="3414172" y="2199112"/>
              <a:ext cx="1807674" cy="1415928"/>
              <a:chOff x="3414823" y="2950832"/>
              <a:chExt cx="1807674" cy="1415928"/>
            </a:xfrm>
          </p:grpSpPr>
          <p:pic>
            <p:nvPicPr>
              <p:cNvPr id="24" name="Picture 23" descr="A picture containing wooden, wood, dirty&#10;&#10;Description automatically generated">
                <a:extLst>
                  <a:ext uri="{FF2B5EF4-FFF2-40B4-BE49-F238E27FC236}">
                    <a16:creationId xmlns:a16="http://schemas.microsoft.com/office/drawing/2014/main" id="{7FD0DF95-5E52-B0EA-36E1-2DF9E95CD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8530" y="2950832"/>
                <a:ext cx="1580260" cy="10465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7C67DED-E354-27B3-61D7-5EB751036389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823" y="3997428"/>
                    <a:ext cx="180767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a14:m>
                    <a:r>
                      <a:rPr lang="nl-NL" dirty="0"/>
                      <a:t> 2000x1000px</a:t>
                    </a:r>
                    <a:endParaRPr lang="en-US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7C67DED-E354-27B3-61D7-5EB7510363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4823" y="3997428"/>
                    <a:ext cx="180767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8197" r="-1689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D850A45-79F8-092D-BA16-542345BB9076}"/>
                </a:ext>
              </a:extLst>
            </p:cNvPr>
            <p:cNvGrpSpPr/>
            <p:nvPr/>
          </p:nvGrpSpPr>
          <p:grpSpPr>
            <a:xfrm>
              <a:off x="3420904" y="3788820"/>
              <a:ext cx="1835439" cy="1800947"/>
              <a:chOff x="3308500" y="4179387"/>
              <a:chExt cx="1835439" cy="180094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BE699FF-9EA3-BB55-4593-3A74C5DEC2AB}"/>
                      </a:ext>
                    </a:extLst>
                  </p:cNvPr>
                  <p:cNvSpPr txBox="1"/>
                  <p:nvPr/>
                </p:nvSpPr>
                <p:spPr>
                  <a:xfrm>
                    <a:off x="3308500" y="5611002"/>
                    <a:ext cx="18354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lang="nl-NL" dirty="0"/>
                      <a:t> 1000x1000px</a:t>
                    </a:r>
                    <a:endParaRPr lang="en-US" dirty="0"/>
                  </a:p>
                </p:txBody>
              </p:sp>
            </mc:Choice>
            <mc:Fallback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BE699FF-9EA3-BB55-4593-3A74C5DEC2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08500" y="5611002"/>
                    <a:ext cx="1835439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8197" r="-1661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29" name="Picture 28" descr="A person taking a selfie&#10;&#10;Description automatically generated with medium confidence">
                <a:extLst>
                  <a:ext uri="{FF2B5EF4-FFF2-40B4-BE49-F238E27FC236}">
                    <a16:creationId xmlns:a16="http://schemas.microsoft.com/office/drawing/2014/main" id="{42BD5D1C-D82F-C1B8-7FE8-265E52E3C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01366" y="4179387"/>
                <a:ext cx="1405872" cy="1405870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CFF35B6-3156-6F23-3900-B374B64C6DB9}"/>
              </a:ext>
            </a:extLst>
          </p:cNvPr>
          <p:cNvGrpSpPr/>
          <p:nvPr/>
        </p:nvGrpSpPr>
        <p:grpSpPr>
          <a:xfrm>
            <a:off x="8443136" y="2199112"/>
            <a:ext cx="1807674" cy="3381054"/>
            <a:chOff x="7457855" y="2199112"/>
            <a:chExt cx="1807674" cy="338105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2496CEC-A192-5421-8077-A715B3EFF5C7}"/>
                </a:ext>
              </a:extLst>
            </p:cNvPr>
            <p:cNvGrpSpPr/>
            <p:nvPr/>
          </p:nvGrpSpPr>
          <p:grpSpPr>
            <a:xfrm>
              <a:off x="7457855" y="2199112"/>
              <a:ext cx="1807674" cy="1415928"/>
              <a:chOff x="3414823" y="2950832"/>
              <a:chExt cx="1807674" cy="1415928"/>
            </a:xfrm>
          </p:grpSpPr>
          <p:pic>
            <p:nvPicPr>
              <p:cNvPr id="32" name="Picture 31" descr="A picture containing wooden, wood, dirty&#10;&#10;Description automatically generated">
                <a:extLst>
                  <a:ext uri="{FF2B5EF4-FFF2-40B4-BE49-F238E27FC236}">
                    <a16:creationId xmlns:a16="http://schemas.microsoft.com/office/drawing/2014/main" id="{04527DB4-BD06-9111-B83C-5E6E43FF2B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8530" y="2950832"/>
                <a:ext cx="1580260" cy="10465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D0569AC-84AE-D117-92EF-1D2154A031D3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823" y="3997428"/>
                    <a:ext cx="180767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oMath>
                    </a14:m>
                    <a:r>
                      <a:rPr lang="nl-NL" dirty="0"/>
                      <a:t> 2000x1000px</a:t>
                    </a:r>
                    <a:endParaRPr lang="en-US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0D0569AC-84AE-D117-92EF-1D2154A031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4823" y="3997428"/>
                    <a:ext cx="1807674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8197" r="-1684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BE08FF3-5105-6DB7-0098-C7BE0334E05C}"/>
                </a:ext>
              </a:extLst>
            </p:cNvPr>
            <p:cNvGrpSpPr/>
            <p:nvPr/>
          </p:nvGrpSpPr>
          <p:grpSpPr>
            <a:xfrm>
              <a:off x="7543862" y="4163527"/>
              <a:ext cx="1578958" cy="1416639"/>
              <a:chOff x="3414823" y="4563695"/>
              <a:chExt cx="1578958" cy="14166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D0E2D9A-7ADF-16A2-BD92-898AF16CFE3F}"/>
                      </a:ext>
                    </a:extLst>
                  </p:cNvPr>
                  <p:cNvSpPr txBox="1"/>
                  <p:nvPr/>
                </p:nvSpPr>
                <p:spPr>
                  <a:xfrm>
                    <a:off x="3414823" y="5611002"/>
                    <a:ext cx="15789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a14:m>
                    <a:r>
                      <a:rPr lang="nl-NL" dirty="0"/>
                      <a:t> 500x500px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2D0E2D9A-7ADF-16A2-BD92-898AF16CFE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14823" y="5611002"/>
                    <a:ext cx="1578958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10000" r="-231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6" name="Picture 35" descr="A person taking a selfie&#10;&#10;Description automatically generated with medium confidence">
                <a:extLst>
                  <a:ext uri="{FF2B5EF4-FFF2-40B4-BE49-F238E27FC236}">
                    <a16:creationId xmlns:a16="http://schemas.microsoft.com/office/drawing/2014/main" id="{4494C923-F2DA-E9EC-CC2B-62A2B5187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80648" y="4563695"/>
                <a:ext cx="1047307" cy="104730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2D6A333-1EC3-B735-6C54-6C3C31C9283C}"/>
              </a:ext>
            </a:extLst>
          </p:cNvPr>
          <p:cNvCxnSpPr/>
          <p:nvPr/>
        </p:nvCxnSpPr>
        <p:spPr>
          <a:xfrm>
            <a:off x="6762304" y="3888000"/>
            <a:ext cx="111287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EE80F10-3FBA-AE63-4328-218E288FDAFC}"/>
              </a:ext>
            </a:extLst>
          </p:cNvPr>
          <p:cNvSpPr txBox="1"/>
          <p:nvPr/>
        </p:nvSpPr>
        <p:spPr>
          <a:xfrm>
            <a:off x="1831343" y="5631782"/>
            <a:ext cx="15520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Actueel</a:t>
            </a:r>
            <a:endParaRPr lang="en-US" sz="32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74FA7AF-D158-B362-1AFD-F856148A7162}"/>
              </a:ext>
            </a:extLst>
          </p:cNvPr>
          <p:cNvCxnSpPr/>
          <p:nvPr/>
        </p:nvCxnSpPr>
        <p:spPr>
          <a:xfrm>
            <a:off x="163033" y="5664021"/>
            <a:ext cx="1145296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ED4D6CE-8712-0755-A9BB-1AACF196ACBE}"/>
              </a:ext>
            </a:extLst>
          </p:cNvPr>
          <p:cNvSpPr txBox="1"/>
          <p:nvPr/>
        </p:nvSpPr>
        <p:spPr>
          <a:xfrm>
            <a:off x="4579206" y="5655081"/>
            <a:ext cx="1567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Virtueel</a:t>
            </a:r>
            <a:endParaRPr lang="en-US" sz="3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240660-A1A9-AE1A-17F4-16596C30A2E4}"/>
              </a:ext>
            </a:extLst>
          </p:cNvPr>
          <p:cNvSpPr txBox="1"/>
          <p:nvPr/>
        </p:nvSpPr>
        <p:spPr>
          <a:xfrm>
            <a:off x="8592938" y="5631781"/>
            <a:ext cx="1567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dirty="0"/>
              <a:t>Virtueel</a:t>
            </a:r>
            <a:endParaRPr lang="en-US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3DF781-17E9-798F-A9CA-54D1B6B3F779}"/>
              </a:ext>
            </a:extLst>
          </p:cNvPr>
          <p:cNvSpPr txBox="1"/>
          <p:nvPr/>
        </p:nvSpPr>
        <p:spPr>
          <a:xfrm>
            <a:off x="6497843" y="3360203"/>
            <a:ext cx="164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Schalering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1128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door, white&#10;&#10;Description automatically generated">
            <a:extLst>
              <a:ext uri="{FF2B5EF4-FFF2-40B4-BE49-F238E27FC236}">
                <a16:creationId xmlns:a16="http://schemas.microsoft.com/office/drawing/2014/main" id="{2BD1CB3F-4222-CFEF-60C2-176B49028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9690" y="3698144"/>
            <a:ext cx="1458683" cy="965871"/>
          </a:xfrm>
          <a:ln w="12700"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2521D-0821-EEFA-9382-9958BD6A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06EB0-D360-B640-37E1-622A41FB4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91656-7827-A90C-7B08-EBD23C834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Features</a:t>
            </a:r>
            <a:endParaRPr lang="en-US" dirty="0"/>
          </a:p>
        </p:txBody>
      </p:sp>
      <p:pic>
        <p:nvPicPr>
          <p:cNvPr id="9" name="Picture 8" descr="A picture containing text, binding, case, picture frame&#10;&#10;Description automatically generated">
            <a:extLst>
              <a:ext uri="{FF2B5EF4-FFF2-40B4-BE49-F238E27FC236}">
                <a16:creationId xmlns:a16="http://schemas.microsoft.com/office/drawing/2014/main" id="{5CFBD39F-21FB-28E7-AF1D-75B41ADE6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573" y="3508320"/>
            <a:ext cx="1755563" cy="13455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text, picture frame&#10;&#10;Description automatically generated">
            <a:extLst>
              <a:ext uri="{FF2B5EF4-FFF2-40B4-BE49-F238E27FC236}">
                <a16:creationId xmlns:a16="http://schemas.microsoft.com/office/drawing/2014/main" id="{DE1BFAC8-AC18-5BA2-6F71-F383AA077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331" y="3467821"/>
            <a:ext cx="1667454" cy="14265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7A3504C-1FC2-A0CC-3C90-07166DC48DC6}"/>
              </a:ext>
            </a:extLst>
          </p:cNvPr>
          <p:cNvGrpSpPr/>
          <p:nvPr/>
        </p:nvGrpSpPr>
        <p:grpSpPr>
          <a:xfrm>
            <a:off x="6439689" y="1933847"/>
            <a:ext cx="5082094" cy="1426521"/>
            <a:chOff x="4324620" y="3205861"/>
            <a:chExt cx="5082094" cy="1426521"/>
          </a:xfrm>
        </p:grpSpPr>
        <p:pic>
          <p:nvPicPr>
            <p:cNvPr id="13" name="Picture 12" descr="A picture containing wooden, white, door, wood&#10;&#10;Description automatically generated">
              <a:extLst>
                <a:ext uri="{FF2B5EF4-FFF2-40B4-BE49-F238E27FC236}">
                  <a16:creationId xmlns:a16="http://schemas.microsoft.com/office/drawing/2014/main" id="{2006B730-4C95-7C1A-9C71-9C7D9E49C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4620" y="3436184"/>
              <a:ext cx="1458683" cy="96587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5" name="Picture 14" descr="A picture containing text, white, black, picture frame&#10;&#10;Description automatically generated">
              <a:extLst>
                <a:ext uri="{FF2B5EF4-FFF2-40B4-BE49-F238E27FC236}">
                  <a16:creationId xmlns:a16="http://schemas.microsoft.com/office/drawing/2014/main" id="{C32EAE64-801B-E94E-793B-2DC807977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502" y="3246360"/>
              <a:ext cx="1755563" cy="134552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3" name="Picture 22" descr="A picture containing text, black, picture frame&#10;&#10;Description automatically generated">
              <a:extLst>
                <a:ext uri="{FF2B5EF4-FFF2-40B4-BE49-F238E27FC236}">
                  <a16:creationId xmlns:a16="http://schemas.microsoft.com/office/drawing/2014/main" id="{2555F171-394E-35FA-C745-1A06FE2BF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39261" y="3205861"/>
              <a:ext cx="1667453" cy="142652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4AB84DA-D624-D8D5-6C83-964E8EE1F1D5}"/>
              </a:ext>
            </a:extLst>
          </p:cNvPr>
          <p:cNvCxnSpPr>
            <a:cxnSpLocks/>
          </p:cNvCxnSpPr>
          <p:nvPr/>
        </p:nvCxnSpPr>
        <p:spPr>
          <a:xfrm>
            <a:off x="5999717" y="1656741"/>
            <a:ext cx="226827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FD7EBBD-D4FB-2E30-27C5-6FFB1B744382}"/>
              </a:ext>
            </a:extLst>
          </p:cNvPr>
          <p:cNvCxnSpPr>
            <a:cxnSpLocks/>
          </p:cNvCxnSpPr>
          <p:nvPr/>
        </p:nvCxnSpPr>
        <p:spPr>
          <a:xfrm>
            <a:off x="6025117" y="1631341"/>
            <a:ext cx="0" cy="21284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C65EBE-CBE7-479E-3086-CE6F9E773437}"/>
                  </a:ext>
                </a:extLst>
              </p:cNvPr>
              <p:cNvSpPr txBox="1"/>
              <p:nvPr/>
            </p:nvSpPr>
            <p:spPr>
              <a:xfrm>
                <a:off x="8396772" y="1361225"/>
                <a:ext cx="5346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9C65EBE-CBE7-479E-3086-CE6F9E773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772" y="1361225"/>
                <a:ext cx="534698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CAB1EA-BC22-EBB1-B9CE-10BC4934B9F0}"/>
                  </a:ext>
                </a:extLst>
              </p:cNvPr>
              <p:cNvSpPr txBox="1"/>
              <p:nvPr/>
            </p:nvSpPr>
            <p:spPr>
              <a:xfrm>
                <a:off x="5801067" y="3736197"/>
                <a:ext cx="529184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l-NL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CCAB1EA-BC22-EBB1-B9CE-10BC4934B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067" y="3736197"/>
                <a:ext cx="529184" cy="531877"/>
              </a:xfrm>
              <a:prstGeom prst="rect">
                <a:avLst/>
              </a:prstGeom>
              <a:blipFill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Content Placeholder 1">
            <a:extLst>
              <a:ext uri="{FF2B5EF4-FFF2-40B4-BE49-F238E27FC236}">
                <a16:creationId xmlns:a16="http://schemas.microsoft.com/office/drawing/2014/main" id="{088D2879-0BBC-0F09-AD54-75B31D480F56}"/>
              </a:ext>
            </a:extLst>
          </p:cNvPr>
          <p:cNvSpPr txBox="1">
            <a:spLocks/>
          </p:cNvSpPr>
          <p:nvPr/>
        </p:nvSpPr>
        <p:spPr>
          <a:xfrm>
            <a:off x="576000" y="2425760"/>
            <a:ext cx="3237543" cy="3694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Gelijkaardig aan WoodPixel</a:t>
            </a:r>
          </a:p>
          <a:p>
            <a:pPr lvl="1"/>
            <a:r>
              <a:rPr lang="nl-NL" dirty="0"/>
              <a:t>Intensiteit</a:t>
            </a:r>
          </a:p>
          <a:p>
            <a:pPr lvl="1"/>
            <a:r>
              <a:rPr lang="nl-NL" dirty="0"/>
              <a:t>Sobel [4]</a:t>
            </a:r>
          </a:p>
          <a:p>
            <a:endParaRPr lang="nl-NL" dirty="0"/>
          </a:p>
          <a:p>
            <a:r>
              <a:rPr lang="nl-NL" dirty="0"/>
              <a:t>Eventueel kleur features</a:t>
            </a:r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44A9033-30D7-59C8-E4FD-F91D612CAF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3420" y="3402068"/>
            <a:ext cx="1266280" cy="16185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AC0652E-54B4-0A59-3EF2-466C9613E3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420" y="1699892"/>
            <a:ext cx="1265954" cy="16185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E9128-C1DB-0A4E-8A1F-EE4AB4C812B2}"/>
              </a:ext>
            </a:extLst>
          </p:cNvPr>
          <p:cNvSpPr txBox="1"/>
          <p:nvPr/>
        </p:nvSpPr>
        <p:spPr>
          <a:xfrm>
            <a:off x="819963" y="6256288"/>
            <a:ext cx="7232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800" dirty="0">
                <a:solidFill>
                  <a:schemeClr val="bg1"/>
                </a:solidFill>
              </a:rPr>
              <a:t>[4] </a:t>
            </a:r>
            <a:r>
              <a:rPr lang="en-GB" sz="800" b="0" dirty="0">
                <a:solidFill>
                  <a:schemeClr val="bg1"/>
                </a:solidFill>
                <a:effectLst/>
              </a:rPr>
              <a:t>Sobel, I. (2014). An isotropic 3x3 image gradient operator. Presentation at Stanford A.I. Project 1968.</a:t>
            </a:r>
            <a:r>
              <a:rPr lang="en-GB" sz="800" dirty="0">
                <a:solidFill>
                  <a:schemeClr val="bg1"/>
                </a:solidFill>
              </a:rPr>
              <a:t> </a:t>
            </a:r>
            <a:br>
              <a:rPr lang="en-GB" sz="800" dirty="0">
                <a:solidFill>
                  <a:schemeClr val="bg1"/>
                </a:solidFill>
              </a:rPr>
            </a:br>
            <a:endParaRPr lang="en-GB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1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DE669B-76C6-4998-AAB5-7DF5B89AB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1" y="1577599"/>
            <a:ext cx="7738660" cy="3831203"/>
          </a:xfrm>
        </p:spPr>
        <p:txBody>
          <a:bodyPr/>
          <a:lstStyle/>
          <a:p>
            <a:r>
              <a:rPr lang="nl-NL" dirty="0"/>
              <a:t>Mozaïek</a:t>
            </a:r>
          </a:p>
          <a:p>
            <a:pPr lvl="1"/>
            <a:r>
              <a:rPr lang="nl-NL" dirty="0"/>
              <a:t>Target afbeelding wordt nagemaakt door tegels uit een ander materiaal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504143-9AB5-4D06-8740-6B99040CD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FAABD-F899-4FBE-B39E-A856D39B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3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A0CC8B-2C22-44CC-8CA4-EDADE1FA1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Context</a:t>
            </a:r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48BBFE8B-2BD5-B63B-6AED-A33CC9F5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105" y="3736262"/>
            <a:ext cx="3318820" cy="2141174"/>
          </a:xfrm>
          <a:prstGeom prst="rect">
            <a:avLst/>
          </a:prstGeom>
        </p:spPr>
      </p:pic>
      <p:pic>
        <p:nvPicPr>
          <p:cNvPr id="11" name="Picture 10" descr="A picture containing text, graffiti, mosaic&#10;&#10;Description automatically generated">
            <a:extLst>
              <a:ext uri="{FF2B5EF4-FFF2-40B4-BE49-F238E27FC236}">
                <a16:creationId xmlns:a16="http://schemas.microsoft.com/office/drawing/2014/main" id="{392F7215-599D-1F9C-404D-FDDCE14CA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580" y="356595"/>
            <a:ext cx="3370521" cy="33705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0D89B1D-7937-1BF6-D22F-D0D18214C948}"/>
                  </a:ext>
                </a:extLst>
              </p:cNvPr>
              <p:cNvSpPr/>
              <p:nvPr/>
            </p:nvSpPr>
            <p:spPr>
              <a:xfrm>
                <a:off x="1995008" y="3040027"/>
                <a:ext cx="1573842" cy="132158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>
                    <a:solidFill>
                      <a:schemeClr val="tx1"/>
                    </a:solidFill>
                  </a:rPr>
                  <a:t>Source materiaal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0D89B1D-7937-1BF6-D22F-D0D18214C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008" y="3040027"/>
                <a:ext cx="1573842" cy="132158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D6479E2-B426-FCE7-35FE-E0D064EBB7FB}"/>
                  </a:ext>
                </a:extLst>
              </p:cNvPr>
              <p:cNvSpPr/>
              <p:nvPr/>
            </p:nvSpPr>
            <p:spPr>
              <a:xfrm>
                <a:off x="2018044" y="4641790"/>
                <a:ext cx="1527769" cy="1282900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>
                    <a:solidFill>
                      <a:schemeClr val="tx1"/>
                    </a:solidFill>
                  </a:rPr>
                  <a:t>Target afbeelding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CD6479E2-B426-FCE7-35FE-E0D064EBB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8044" y="4641790"/>
                <a:ext cx="1527769" cy="12829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3836369-7FBA-E2AE-2C78-2F6436202499}"/>
                  </a:ext>
                </a:extLst>
              </p:cNvPr>
              <p:cNvSpPr/>
              <p:nvPr/>
            </p:nvSpPr>
            <p:spPr>
              <a:xfrm>
                <a:off x="5850048" y="3791578"/>
                <a:ext cx="1573842" cy="132158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l-NL" dirty="0">
                    <a:solidFill>
                      <a:schemeClr val="tx1"/>
                    </a:solidFill>
                  </a:rPr>
                  <a:t>Mozaïek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73836369-7FBA-E2AE-2C78-2F6436202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048" y="3791578"/>
                <a:ext cx="1573842" cy="132158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EFD4476-8197-B25F-D8AE-3840BA8CE4C4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3568850" y="3700822"/>
            <a:ext cx="2281198" cy="751551"/>
          </a:xfrm>
          <a:prstGeom prst="bentConnector3">
            <a:avLst>
              <a:gd name="adj1" fmla="val 8324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DC9C347-D8C3-928A-C8B0-E7E4A5D670EC}"/>
              </a:ext>
            </a:extLst>
          </p:cNvPr>
          <p:cNvCxnSpPr>
            <a:cxnSpLocks/>
          </p:cNvCxnSpPr>
          <p:nvPr/>
        </p:nvCxnSpPr>
        <p:spPr>
          <a:xfrm flipV="1">
            <a:off x="3552163" y="4452373"/>
            <a:ext cx="2304235" cy="830867"/>
          </a:xfrm>
          <a:prstGeom prst="bentConnector3">
            <a:avLst>
              <a:gd name="adj1" fmla="val 8322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B739CF-A35F-95AC-124C-F128527B5DDD}"/>
              </a:ext>
            </a:extLst>
          </p:cNvPr>
          <p:cNvSpPr txBox="1"/>
          <p:nvPr/>
        </p:nvSpPr>
        <p:spPr>
          <a:xfrm>
            <a:off x="3692812" y="4864425"/>
            <a:ext cx="160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Vorm en kleur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48155C-BECF-127A-D950-F3ACA25ADA03}"/>
              </a:ext>
            </a:extLst>
          </p:cNvPr>
          <p:cNvSpPr txBox="1"/>
          <p:nvPr/>
        </p:nvSpPr>
        <p:spPr>
          <a:xfrm>
            <a:off x="3695983" y="333647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Tegels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81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white wolf running in the snow&#10;&#10;Description automatically generated with medium confidence">
            <a:extLst>
              <a:ext uri="{FF2B5EF4-FFF2-40B4-BE49-F238E27FC236}">
                <a16:creationId xmlns:a16="http://schemas.microsoft.com/office/drawing/2014/main" id="{28241F18-351D-C6D1-D928-A06934576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2436" y="2153073"/>
            <a:ext cx="2964546" cy="2110355"/>
          </a:xfrm>
          <a:ln w="12700"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E63F5-7D34-293D-BC66-0FCA4198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D7191-26F6-7E3F-E0A6-E6D52EC4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5C0AD7-8C8B-0218-84F1-1F14AA63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Features: histogram egalisatie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D5045E-E673-561B-12DA-EE311272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553632" y="2214660"/>
            <a:ext cx="2582602" cy="18384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DB418E-3147-41E3-4202-3F2DA7F981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53632" y="207036"/>
            <a:ext cx="2582602" cy="18384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D4BDF8-5FD0-0675-8055-7716F55893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53632" y="4222284"/>
            <a:ext cx="2582602" cy="183846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125AD7-58ED-6909-0368-4CCC5A3E21BB}"/>
              </a:ext>
            </a:extLst>
          </p:cNvPr>
          <p:cNvCxnSpPr/>
          <p:nvPr/>
        </p:nvCxnSpPr>
        <p:spPr>
          <a:xfrm>
            <a:off x="7247468" y="3251199"/>
            <a:ext cx="79586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picture containing wooden, wood, dirty&#10;&#10;Description automatically generated">
            <a:extLst>
              <a:ext uri="{FF2B5EF4-FFF2-40B4-BE49-F238E27FC236}">
                <a16:creationId xmlns:a16="http://schemas.microsoft.com/office/drawing/2014/main" id="{8CBA8325-9438-7173-4581-F8D473DCF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22" y="2153074"/>
            <a:ext cx="3186436" cy="21103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65E628-D4FD-1A8F-BDE9-916D0B8A3D39}"/>
                  </a:ext>
                </a:extLst>
              </p:cNvPr>
              <p:cNvSpPr txBox="1"/>
              <p:nvPr/>
            </p:nvSpPr>
            <p:spPr>
              <a:xfrm>
                <a:off x="5111820" y="4365024"/>
                <a:ext cx="4104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065E628-D4FD-1A8F-BDE9-916D0B8A3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820" y="4365024"/>
                <a:ext cx="41049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BD957C-139B-5BEE-B0F0-6DC6EC510252}"/>
                  </a:ext>
                </a:extLst>
              </p:cNvPr>
              <p:cNvSpPr txBox="1"/>
              <p:nvPr/>
            </p:nvSpPr>
            <p:spPr>
              <a:xfrm>
                <a:off x="1736433" y="4365023"/>
                <a:ext cx="3686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BD957C-139B-5BEE-B0F0-6DC6EC510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433" y="4365023"/>
                <a:ext cx="36869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934248A-37D1-B444-6580-4BB851783304}"/>
              </a:ext>
            </a:extLst>
          </p:cNvPr>
          <p:cNvSpPr txBox="1"/>
          <p:nvPr/>
        </p:nvSpPr>
        <p:spPr>
          <a:xfrm>
            <a:off x="11422271" y="105166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0%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354D1-D0EE-7623-A415-8E820F87BE90}"/>
              </a:ext>
            </a:extLst>
          </p:cNvPr>
          <p:cNvSpPr txBox="1"/>
          <p:nvPr/>
        </p:nvSpPr>
        <p:spPr>
          <a:xfrm>
            <a:off x="11358153" y="29492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50%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19F939-9B82-837C-05B3-43AD1DDFBF66}"/>
              </a:ext>
            </a:extLst>
          </p:cNvPr>
          <p:cNvSpPr txBox="1"/>
          <p:nvPr/>
        </p:nvSpPr>
        <p:spPr>
          <a:xfrm>
            <a:off x="11294032" y="496878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100%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728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C3C34F9-32A6-EF31-A88F-983D3D85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8601" y="2244594"/>
            <a:ext cx="5301064" cy="3655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0326DA44-9245-07EC-D3C4-BF94F343C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Gebaseerd op Rolling Guidance [1]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16C24-4B12-2983-8B04-B6304253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90BC-2F30-223F-8C66-14ACDC51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798975-C751-7E5C-85A8-C92825B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Hiërarchische randdetectie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F1FD01-EB53-159C-1880-C554EF0B57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99366" y="2244593"/>
            <a:ext cx="5301066" cy="36557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6" name="Picture 55" descr="A close up of an eye&#10;&#10;Description automatically generated with medium confidence">
            <a:extLst>
              <a:ext uri="{FF2B5EF4-FFF2-40B4-BE49-F238E27FC236}">
                <a16:creationId xmlns:a16="http://schemas.microsoft.com/office/drawing/2014/main" id="{C3027F69-FDA8-61A7-49F6-763DA2E5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575" y="438209"/>
            <a:ext cx="2300858" cy="15867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004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lose up of an eye&#10;&#10;Description automatically generated with medium confidence">
            <a:extLst>
              <a:ext uri="{FF2B5EF4-FFF2-40B4-BE49-F238E27FC236}">
                <a16:creationId xmlns:a16="http://schemas.microsoft.com/office/drawing/2014/main" id="{9C3C34F9-32A6-EF31-A88F-983D3D85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00" y="2244594"/>
            <a:ext cx="5301067" cy="3655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0326DA44-9245-07EC-D3C4-BF94F343C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Gebaseerd op Rolling Guidance [1]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16C24-4B12-2983-8B04-B6304253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90BC-2F30-223F-8C66-14ACDC51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798975-C751-7E5C-85A8-C92825B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Hiërarchische randdetectie</a:t>
            </a:r>
            <a:endParaRPr lang="en-US" dirty="0"/>
          </a:p>
        </p:txBody>
      </p:sp>
      <p:pic>
        <p:nvPicPr>
          <p:cNvPr id="9" name="Picture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1F1FD01-EB53-159C-1880-C554EF0B5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366" y="2244593"/>
            <a:ext cx="5301067" cy="36557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6" name="Picture 55" descr="A close up of an eye&#10;&#10;Description automatically generated with medium confidence">
            <a:extLst>
              <a:ext uri="{FF2B5EF4-FFF2-40B4-BE49-F238E27FC236}">
                <a16:creationId xmlns:a16="http://schemas.microsoft.com/office/drawing/2014/main" id="{C3027F69-FDA8-61A7-49F6-763DA2E5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575" y="438209"/>
            <a:ext cx="2300858" cy="15867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9290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C3C34F9-32A6-EF31-A88F-983D3D85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8601" y="2244594"/>
            <a:ext cx="5301064" cy="3655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0326DA44-9245-07EC-D3C4-BF94F343C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Gebaseerd op Rolling Guidance [1]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16C24-4B12-2983-8B04-B6304253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90BC-2F30-223F-8C66-14ACDC51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798975-C751-7E5C-85A8-C92825B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Hiërarchische randdetectie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F1FD01-EB53-159C-1880-C554EF0B57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99366" y="2244593"/>
            <a:ext cx="5301066" cy="36557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6" name="Picture 55" descr="A close up of an eye&#10;&#10;Description automatically generated with medium confidence">
            <a:extLst>
              <a:ext uri="{FF2B5EF4-FFF2-40B4-BE49-F238E27FC236}">
                <a16:creationId xmlns:a16="http://schemas.microsoft.com/office/drawing/2014/main" id="{C3027F69-FDA8-61A7-49F6-763DA2E5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575" y="438209"/>
            <a:ext cx="2300858" cy="15867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3651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90C5A5D9-2C00-217E-2C19-8D6D807F9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0608" y="4924843"/>
            <a:ext cx="1670469" cy="1152000"/>
          </a:xfrm>
          <a:ln w="12700"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16C24-4B12-2983-8B04-B6304253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90BC-2F30-223F-8C66-14ACDC51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798975-C751-7E5C-85A8-C92825B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Hiërarchische randdetectie</a:t>
            </a:r>
            <a:endParaRPr lang="en-US" dirty="0"/>
          </a:p>
        </p:txBody>
      </p:sp>
      <p:pic>
        <p:nvPicPr>
          <p:cNvPr id="9" name="Picture 8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1F1FD01-EB53-159C-1880-C554EF0B5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609" y="1359035"/>
            <a:ext cx="1670468" cy="1151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52CF2BE4-3FD7-8BE8-E29B-5309DB716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609" y="2546474"/>
            <a:ext cx="1670468" cy="1151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8F9CCC59-41C7-19AC-3C5F-BBD008319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0609" y="3733912"/>
            <a:ext cx="1670468" cy="1151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close up of an eye&#10;&#10;Description automatically generated with medium confidence">
            <a:extLst>
              <a:ext uri="{FF2B5EF4-FFF2-40B4-BE49-F238E27FC236}">
                <a16:creationId xmlns:a16="http://schemas.microsoft.com/office/drawing/2014/main" id="{40F2DADF-6973-EF3F-352D-53398086A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90" y="4924843"/>
            <a:ext cx="1670467" cy="11519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close up of an eye&#10;&#10;Description automatically generated with medium confidence">
            <a:extLst>
              <a:ext uri="{FF2B5EF4-FFF2-40B4-BE49-F238E27FC236}">
                <a16:creationId xmlns:a16="http://schemas.microsoft.com/office/drawing/2014/main" id="{9C3C34F9-32A6-EF31-A88F-983D3D854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93" y="1359036"/>
            <a:ext cx="1670467" cy="11519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 descr="A close up of an eye&#10;&#10;Description automatically generated with medium confidence">
            <a:extLst>
              <a:ext uri="{FF2B5EF4-FFF2-40B4-BE49-F238E27FC236}">
                <a16:creationId xmlns:a16="http://schemas.microsoft.com/office/drawing/2014/main" id="{49303F34-B592-B560-D559-8EB6CFA62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994" y="2546475"/>
            <a:ext cx="1670466" cy="11519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1" name="Picture 20" descr="A close up of an eye&#10;&#10;Description automatically generated">
            <a:extLst>
              <a:ext uri="{FF2B5EF4-FFF2-40B4-BE49-F238E27FC236}">
                <a16:creationId xmlns:a16="http://schemas.microsoft.com/office/drawing/2014/main" id="{35475FE6-423D-5E4A-F6A2-6CB64BAFF0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991" y="3733913"/>
            <a:ext cx="1670469" cy="11519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655371F5-6592-0FA7-004B-7B450997DC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6330" y="2309546"/>
            <a:ext cx="4277596" cy="294994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12BC54-3337-75A5-4811-5931FE7C3A2C}"/>
              </a:ext>
            </a:extLst>
          </p:cNvPr>
          <p:cNvCxnSpPr/>
          <p:nvPr/>
        </p:nvCxnSpPr>
        <p:spPr>
          <a:xfrm>
            <a:off x="2658140" y="1935034"/>
            <a:ext cx="503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A909BD-8614-0C00-5F6C-46F918A626BC}"/>
              </a:ext>
            </a:extLst>
          </p:cNvPr>
          <p:cNvCxnSpPr/>
          <p:nvPr/>
        </p:nvCxnSpPr>
        <p:spPr>
          <a:xfrm>
            <a:off x="2665229" y="3097572"/>
            <a:ext cx="503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542E8E-1944-F7AB-BD5A-1495315C02ED}"/>
              </a:ext>
            </a:extLst>
          </p:cNvPr>
          <p:cNvCxnSpPr/>
          <p:nvPr/>
        </p:nvCxnSpPr>
        <p:spPr>
          <a:xfrm>
            <a:off x="2665229" y="4256521"/>
            <a:ext cx="503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50A56B-D4D1-08C4-ED54-E043EC1B2FE2}"/>
              </a:ext>
            </a:extLst>
          </p:cNvPr>
          <p:cNvCxnSpPr/>
          <p:nvPr/>
        </p:nvCxnSpPr>
        <p:spPr>
          <a:xfrm>
            <a:off x="2665229" y="5500842"/>
            <a:ext cx="5032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C4AF82-0F88-2C95-374F-A6F09C81D85A}"/>
              </a:ext>
            </a:extLst>
          </p:cNvPr>
          <p:cNvCxnSpPr>
            <a:cxnSpLocks/>
          </p:cNvCxnSpPr>
          <p:nvPr/>
        </p:nvCxnSpPr>
        <p:spPr>
          <a:xfrm>
            <a:off x="5394251" y="1935034"/>
            <a:ext cx="1142623" cy="179887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5F0306-68F9-C89A-A4B1-081CA197EE5B}"/>
              </a:ext>
            </a:extLst>
          </p:cNvPr>
          <p:cNvCxnSpPr>
            <a:cxnSpLocks/>
          </p:cNvCxnSpPr>
          <p:nvPr/>
        </p:nvCxnSpPr>
        <p:spPr>
          <a:xfrm>
            <a:off x="5394251" y="3122473"/>
            <a:ext cx="1142623" cy="6114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28E50E1-C6AD-3CE1-72F2-52F5C188CCB0}"/>
              </a:ext>
            </a:extLst>
          </p:cNvPr>
          <p:cNvCxnSpPr>
            <a:cxnSpLocks/>
          </p:cNvCxnSpPr>
          <p:nvPr/>
        </p:nvCxnSpPr>
        <p:spPr>
          <a:xfrm flipV="1">
            <a:off x="5394251" y="3733912"/>
            <a:ext cx="1142623" cy="5759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F3497F-9F87-852C-1064-8F2B9F935172}"/>
              </a:ext>
            </a:extLst>
          </p:cNvPr>
          <p:cNvCxnSpPr>
            <a:cxnSpLocks/>
          </p:cNvCxnSpPr>
          <p:nvPr/>
        </p:nvCxnSpPr>
        <p:spPr>
          <a:xfrm flipV="1">
            <a:off x="5394251" y="3733913"/>
            <a:ext cx="1142623" cy="17669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0FD0A21-DFF8-4BD7-D276-D4FB5CD679D4}"/>
              </a:ext>
            </a:extLst>
          </p:cNvPr>
          <p:cNvCxnSpPr>
            <a:cxnSpLocks/>
          </p:cNvCxnSpPr>
          <p:nvPr/>
        </p:nvCxnSpPr>
        <p:spPr>
          <a:xfrm flipH="1">
            <a:off x="6536874" y="3733911"/>
            <a:ext cx="119488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FB7F193-50B5-36F0-F216-DB5E6F497C20}"/>
              </a:ext>
            </a:extLst>
          </p:cNvPr>
          <p:cNvSpPr txBox="1"/>
          <p:nvPr/>
        </p:nvSpPr>
        <p:spPr>
          <a:xfrm>
            <a:off x="5413338" y="16841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1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B864D0-8135-31D4-B33F-2809076E3B05}"/>
              </a:ext>
            </a:extLst>
          </p:cNvPr>
          <p:cNvSpPr txBox="1"/>
          <p:nvPr/>
        </p:nvSpPr>
        <p:spPr>
          <a:xfrm>
            <a:off x="5409491" y="284008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0,5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D35FC3-3064-BB23-A807-5E9B52DD37F5}"/>
              </a:ext>
            </a:extLst>
          </p:cNvPr>
          <p:cNvSpPr txBox="1"/>
          <p:nvPr/>
        </p:nvSpPr>
        <p:spPr>
          <a:xfrm>
            <a:off x="5409491" y="37348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0,33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08D115-32C9-230D-C49C-A01CB748A062}"/>
              </a:ext>
            </a:extLst>
          </p:cNvPr>
          <p:cNvSpPr txBox="1"/>
          <p:nvPr/>
        </p:nvSpPr>
        <p:spPr>
          <a:xfrm>
            <a:off x="5393166" y="436664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0,25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5268CB-15A7-AE93-B916-C1C33F70EB1C}"/>
              </a:ext>
            </a:extLst>
          </p:cNvPr>
          <p:cNvSpPr txBox="1"/>
          <p:nvPr/>
        </p:nvSpPr>
        <p:spPr>
          <a:xfrm>
            <a:off x="6559480" y="3409454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Normaliseer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88148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7D01-45D2-4737-BF6A-5CD94257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Generatie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EA448-3274-4912-BE91-A209CF6B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341F4-0D08-4D7E-8074-C6614323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17</a:t>
            </a:r>
          </a:p>
        </p:txBody>
      </p:sp>
      <p:pic>
        <p:nvPicPr>
          <p:cNvPr id="6" name="Graphic 118" descr="Gears with solid fill">
            <a:extLst>
              <a:ext uri="{FF2B5EF4-FFF2-40B4-BE49-F238E27FC236}">
                <a16:creationId xmlns:a16="http://schemas.microsoft.com/office/drawing/2014/main" id="{39779387-0C4A-476B-9756-5EB2B3D04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38800" y="3810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18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E16C24-4B12-2983-8B04-B63042530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090BC-2F30-223F-8C66-14ACDC51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798975-C751-7E5C-85A8-C92825B0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Recursieve gridgeneratie</a:t>
            </a:r>
            <a:endParaRPr lang="en-US" dirty="0"/>
          </a:p>
        </p:txBody>
      </p:sp>
      <p:sp>
        <p:nvSpPr>
          <p:cNvPr id="9" name="Content Placeholder 52">
            <a:extLst>
              <a:ext uri="{FF2B5EF4-FFF2-40B4-BE49-F238E27FC236}">
                <a16:creationId xmlns:a16="http://schemas.microsoft.com/office/drawing/2014/main" id="{0D47C8B8-7465-A2FF-B1A9-53EE78E6D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150" y="1552518"/>
            <a:ext cx="7235700" cy="4464000"/>
          </a:xfrm>
        </p:spPr>
        <p:txBody>
          <a:bodyPr/>
          <a:lstStyle/>
          <a:p>
            <a:r>
              <a:rPr lang="nl-NL" dirty="0"/>
              <a:t>Recursieve opsplitsing</a:t>
            </a:r>
          </a:p>
          <a:p>
            <a:pPr lvl="1"/>
            <a:r>
              <a:rPr lang="nl-NL" dirty="0"/>
              <a:t>Zorgt voor volledige opvulling</a:t>
            </a:r>
          </a:p>
          <a:p>
            <a:pPr lvl="1"/>
            <a:r>
              <a:rPr lang="nl-NL" dirty="0"/>
              <a:t>Voldoet aan stijlvereisten</a:t>
            </a:r>
          </a:p>
          <a:p>
            <a:endParaRPr lang="nl-NL" dirty="0"/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Kies patches (keuze-heuristiek)</a:t>
            </a:r>
          </a:p>
          <a:p>
            <a:pPr marL="914400" lvl="1" indent="-457200">
              <a:buFont typeface="+mj-lt"/>
              <a:buAutoNum type="arabicPeriod"/>
            </a:pPr>
            <a:endParaRPr lang="nl-NL" dirty="0"/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Kies splitsingsvlak (splits-heuristiek)</a:t>
            </a:r>
          </a:p>
          <a:p>
            <a:pPr marL="914400" lvl="1" indent="-457200">
              <a:buFont typeface="+mj-lt"/>
              <a:buAutoNum type="arabicPeriod"/>
            </a:pPr>
            <a:endParaRPr lang="nl-NL" dirty="0"/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Kies splitsingslocatie (fractie-heuristiek)</a:t>
            </a:r>
          </a:p>
          <a:p>
            <a:pPr marL="914400" lvl="1" indent="-457200">
              <a:buFont typeface="+mj-lt"/>
              <a:buAutoNum type="arabicPeriod"/>
            </a:pPr>
            <a:endParaRPr lang="nl-NL" dirty="0"/>
          </a:p>
          <a:p>
            <a:endParaRPr lang="nl-NL" dirty="0"/>
          </a:p>
          <a:p>
            <a:pPr lvl="1"/>
            <a:endParaRPr lang="en-US" dirty="0"/>
          </a:p>
        </p:txBody>
      </p:sp>
      <p:pic>
        <p:nvPicPr>
          <p:cNvPr id="36" name="Picture 35" descr="Square&#10;&#10;Description automatically generated with medium confidence">
            <a:extLst>
              <a:ext uri="{FF2B5EF4-FFF2-40B4-BE49-F238E27FC236}">
                <a16:creationId xmlns:a16="http://schemas.microsoft.com/office/drawing/2014/main" id="{0EB8DEB2-8EAF-C929-764F-440CF8CC5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40" y="1766986"/>
            <a:ext cx="2709672" cy="26395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6F69A8-1E16-D619-081F-F4FB5FC2C44E}"/>
              </a:ext>
            </a:extLst>
          </p:cNvPr>
          <p:cNvSpPr/>
          <p:nvPr/>
        </p:nvSpPr>
        <p:spPr>
          <a:xfrm>
            <a:off x="1016840" y="1763002"/>
            <a:ext cx="2709672" cy="2639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53CCB50-2EC0-F549-1E07-B07E334069C4}"/>
              </a:ext>
            </a:extLst>
          </p:cNvPr>
          <p:cNvCxnSpPr>
            <a:cxnSpLocks/>
          </p:cNvCxnSpPr>
          <p:nvPr/>
        </p:nvCxnSpPr>
        <p:spPr>
          <a:xfrm>
            <a:off x="1016840" y="2376486"/>
            <a:ext cx="270967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046760-9B8C-CE6F-7C48-D18BB29BAA7D}"/>
              </a:ext>
            </a:extLst>
          </p:cNvPr>
          <p:cNvCxnSpPr>
            <a:cxnSpLocks/>
          </p:cNvCxnSpPr>
          <p:nvPr/>
        </p:nvCxnSpPr>
        <p:spPr>
          <a:xfrm>
            <a:off x="2751138" y="1763002"/>
            <a:ext cx="0" cy="26395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802BD8-2669-F259-F8B6-EB2350DDE2A1}"/>
              </a:ext>
            </a:extLst>
          </p:cNvPr>
          <p:cNvCxnSpPr>
            <a:cxnSpLocks/>
          </p:cNvCxnSpPr>
          <p:nvPr/>
        </p:nvCxnSpPr>
        <p:spPr>
          <a:xfrm>
            <a:off x="1016840" y="3429000"/>
            <a:ext cx="173429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7AC3FA0-FA4A-B3A1-628C-8F8DDF331287}"/>
              </a:ext>
            </a:extLst>
          </p:cNvPr>
          <p:cNvCxnSpPr>
            <a:cxnSpLocks/>
          </p:cNvCxnSpPr>
          <p:nvPr/>
        </p:nvCxnSpPr>
        <p:spPr>
          <a:xfrm>
            <a:off x="2751138" y="3854450"/>
            <a:ext cx="97537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5796E6-F0AC-179B-5C2F-0E96781E5536}"/>
              </a:ext>
            </a:extLst>
          </p:cNvPr>
          <p:cNvCxnSpPr>
            <a:cxnSpLocks/>
          </p:cNvCxnSpPr>
          <p:nvPr/>
        </p:nvCxnSpPr>
        <p:spPr>
          <a:xfrm>
            <a:off x="3413125" y="1759018"/>
            <a:ext cx="0" cy="6174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21AEF5-9214-2E7C-0D16-C1B9499C14A5}"/>
              </a:ext>
            </a:extLst>
          </p:cNvPr>
          <p:cNvCxnSpPr>
            <a:cxnSpLocks/>
          </p:cNvCxnSpPr>
          <p:nvPr/>
        </p:nvCxnSpPr>
        <p:spPr>
          <a:xfrm>
            <a:off x="2057400" y="1759018"/>
            <a:ext cx="0" cy="6174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3F99AE4-D482-39C2-7304-E50D0C3BA3CA}"/>
              </a:ext>
            </a:extLst>
          </p:cNvPr>
          <p:cNvCxnSpPr>
            <a:cxnSpLocks/>
          </p:cNvCxnSpPr>
          <p:nvPr/>
        </p:nvCxnSpPr>
        <p:spPr>
          <a:xfrm>
            <a:off x="1184275" y="1759018"/>
            <a:ext cx="0" cy="6174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9814AB-6372-91CE-0B6F-501B0A207D10}"/>
              </a:ext>
            </a:extLst>
          </p:cNvPr>
          <p:cNvCxnSpPr>
            <a:cxnSpLocks/>
          </p:cNvCxnSpPr>
          <p:nvPr/>
        </p:nvCxnSpPr>
        <p:spPr>
          <a:xfrm>
            <a:off x="2057400" y="2139950"/>
            <a:ext cx="13557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4363D17-6976-E424-2A59-3BDE271D247E}"/>
              </a:ext>
            </a:extLst>
          </p:cNvPr>
          <p:cNvCxnSpPr>
            <a:cxnSpLocks/>
          </p:cNvCxnSpPr>
          <p:nvPr/>
        </p:nvCxnSpPr>
        <p:spPr>
          <a:xfrm>
            <a:off x="2057400" y="2376486"/>
            <a:ext cx="0" cy="10525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EE5C7B2-42CB-A514-9EEE-F2EAF64E5CBC}"/>
              </a:ext>
            </a:extLst>
          </p:cNvPr>
          <p:cNvCxnSpPr>
            <a:cxnSpLocks/>
          </p:cNvCxnSpPr>
          <p:nvPr/>
        </p:nvCxnSpPr>
        <p:spPr>
          <a:xfrm>
            <a:off x="1511300" y="3429000"/>
            <a:ext cx="0" cy="9695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006DD3-FDDC-1517-5595-85B7FDA56591}"/>
              </a:ext>
            </a:extLst>
          </p:cNvPr>
          <p:cNvCxnSpPr>
            <a:cxnSpLocks/>
          </p:cNvCxnSpPr>
          <p:nvPr/>
        </p:nvCxnSpPr>
        <p:spPr>
          <a:xfrm>
            <a:off x="3413125" y="2376486"/>
            <a:ext cx="0" cy="2022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9EBD75-DC2C-A445-D4E3-346418B6D0FE}"/>
              </a:ext>
            </a:extLst>
          </p:cNvPr>
          <p:cNvCxnSpPr>
            <a:cxnSpLocks/>
          </p:cNvCxnSpPr>
          <p:nvPr/>
        </p:nvCxnSpPr>
        <p:spPr>
          <a:xfrm>
            <a:off x="1184275" y="1860550"/>
            <a:ext cx="8731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642FFE3-DBB0-9803-E488-61A788661EB5}"/>
              </a:ext>
            </a:extLst>
          </p:cNvPr>
          <p:cNvCxnSpPr>
            <a:cxnSpLocks/>
          </p:cNvCxnSpPr>
          <p:nvPr/>
        </p:nvCxnSpPr>
        <p:spPr>
          <a:xfrm>
            <a:off x="2057400" y="2952750"/>
            <a:ext cx="6937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9CA3C92-D634-100A-329C-9A04D79B3DD9}"/>
              </a:ext>
            </a:extLst>
          </p:cNvPr>
          <p:cNvCxnSpPr>
            <a:cxnSpLocks/>
          </p:cNvCxnSpPr>
          <p:nvPr/>
        </p:nvCxnSpPr>
        <p:spPr>
          <a:xfrm flipH="1">
            <a:off x="1177925" y="2376486"/>
            <a:ext cx="5976" cy="10525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2B42EF-7775-B9E9-A58C-38AEB36142D7}"/>
              </a:ext>
            </a:extLst>
          </p:cNvPr>
          <p:cNvCxnSpPr>
            <a:cxnSpLocks/>
          </p:cNvCxnSpPr>
          <p:nvPr/>
        </p:nvCxnSpPr>
        <p:spPr>
          <a:xfrm>
            <a:off x="1016840" y="4048125"/>
            <a:ext cx="4944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24FC733-30E5-9957-06F1-5F9F2C4808C5}"/>
              </a:ext>
            </a:extLst>
          </p:cNvPr>
          <p:cNvCxnSpPr>
            <a:cxnSpLocks/>
          </p:cNvCxnSpPr>
          <p:nvPr/>
        </p:nvCxnSpPr>
        <p:spPr>
          <a:xfrm>
            <a:off x="1510179" y="4251325"/>
            <a:ext cx="190294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23DEE0C-9704-DA5C-3812-FB0948D4161B}"/>
              </a:ext>
            </a:extLst>
          </p:cNvPr>
          <p:cNvCxnSpPr>
            <a:cxnSpLocks/>
          </p:cNvCxnSpPr>
          <p:nvPr/>
        </p:nvCxnSpPr>
        <p:spPr>
          <a:xfrm>
            <a:off x="2751138" y="2952750"/>
            <a:ext cx="66198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91086E6-FDAF-1AF3-1A1F-E03AC68B4B39}"/>
              </a:ext>
            </a:extLst>
          </p:cNvPr>
          <p:cNvCxnSpPr>
            <a:cxnSpLocks/>
          </p:cNvCxnSpPr>
          <p:nvPr/>
        </p:nvCxnSpPr>
        <p:spPr>
          <a:xfrm>
            <a:off x="3603625" y="2372502"/>
            <a:ext cx="0" cy="1481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D56B206-87F1-5686-9750-2A3965D503DD}"/>
              </a:ext>
            </a:extLst>
          </p:cNvPr>
          <p:cNvCxnSpPr>
            <a:cxnSpLocks/>
          </p:cNvCxnSpPr>
          <p:nvPr/>
        </p:nvCxnSpPr>
        <p:spPr>
          <a:xfrm>
            <a:off x="1169240" y="2952750"/>
            <a:ext cx="8881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F16891B-73A3-CF4C-7A86-797DDB948C34}"/>
              </a:ext>
            </a:extLst>
          </p:cNvPr>
          <p:cNvCxnSpPr>
            <a:cxnSpLocks/>
          </p:cNvCxnSpPr>
          <p:nvPr/>
        </p:nvCxnSpPr>
        <p:spPr>
          <a:xfrm>
            <a:off x="1520825" y="1860550"/>
            <a:ext cx="0" cy="5119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13C4C5D-21AB-98B2-D5E9-077706224020}"/>
              </a:ext>
            </a:extLst>
          </p:cNvPr>
          <p:cNvCxnSpPr>
            <a:cxnSpLocks/>
          </p:cNvCxnSpPr>
          <p:nvPr/>
        </p:nvCxnSpPr>
        <p:spPr>
          <a:xfrm>
            <a:off x="2057400" y="3429000"/>
            <a:ext cx="0" cy="8223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48D296-DBB6-F273-1E7E-F7C8F4B908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010.4489"/>
                    <p14:bmk name="Bookmark 2" time="2020.8979"/>
                    <p14:bmk name="Bookmark 3" time="3031.3469"/>
                    <p14:bmk name="Bookmark 4" time="3985.6598"/>
                    <p14:bmk name="Bookmark 5" time="4996.1088"/>
                    <p14:bmk name="Bookmark 6" time="6006.5577"/>
                    <p14:bmk name="Bookmark 7" time="7017.0067"/>
                    <p14:bmk name="Bookmark 8" time="9430.857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0000" y="6330800"/>
            <a:ext cx="406400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97831-70E7-1FC0-50A6-509B4AA8C722}"/>
              </a:ext>
            </a:extLst>
          </p:cNvPr>
          <p:cNvSpPr txBox="1"/>
          <p:nvPr/>
        </p:nvSpPr>
        <p:spPr>
          <a:xfrm>
            <a:off x="1016840" y="4421308"/>
            <a:ext cx="15488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800" dirty="0"/>
              <a:t>Piet Mondriaan: Compositie 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167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543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  <p:cond evt="onNext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1"/>
                    </p:tgtEl>
                  </p:cMediaNode>
                </p:audi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81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1" bmkName="Bookmark 1"/>
                      </p:tgtEl>
                    </p:cond>
                  </p:nextCondLst>
                </p:seq>
                <p:seq concurrent="1" nextAc="seek">
                  <p:cTn id="14" restart="whenNotActive" fill="hold" evtFilter="cancelBubble" nodeType="interactiveSeq">
                    <p:stCondLst>
                      <p:cond evt="onMediaBookmark" delay="0">
                        <p:tgtEl>
                          <p14:bmkTgt spid="81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" fill="hold">
                          <p:stCondLst>
                            <p:cond delay="0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1" bmkName="Bookmark 2"/>
                      </p:tgtEl>
                    </p:cond>
                  </p:nextCondLst>
                </p:seq>
                <p:seq concurrent="1" nextAc="seek">
                  <p:cTn id="20" restart="whenNotActive" fill="hold" evtFilter="cancelBubble" nodeType="interactiveSeq">
                    <p:stCondLst>
                      <p:cond evt="onMediaBookmark" delay="0">
                        <p:tgtEl>
                          <p14:bmkTgt spid="81" bmkName="Bookmark 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1" fill="hold">
                          <p:stCondLst>
                            <p:cond delay="0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1" bmkName="Bookmark 3"/>
                      </p:tgtEl>
                    </p:cond>
                  </p:nextCondLst>
                </p:seq>
                <p:seq concurrent="1" nextAc="seek">
                  <p:cTn id="35" restart="whenNotActive" fill="hold" evtFilter="cancelBubble" nodeType="interactiveSeq">
                    <p:stCondLst>
                      <p:cond evt="onMediaBookmark" delay="0">
                        <p:tgtEl>
                          <p14:bmkTgt spid="81" bmkName="Bookmark 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6" fill="hold">
                          <p:stCondLst>
                            <p:cond delay="0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1" bmkName="Bookmark 4"/>
                      </p:tgtEl>
                    </p:cond>
                  </p:nextCondLst>
                </p:seq>
                <p:seq concurrent="1" nextAc="seek">
                  <p:cTn id="53" restart="whenNotActive" fill="hold" evtFilter="cancelBubble" nodeType="interactiveSeq">
                    <p:stCondLst>
                      <p:cond evt="onMediaBookmark" delay="0">
                        <p:tgtEl>
                          <p14:bmkTgt spid="81" bmkName="Bookmark 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" fill="hold">
                          <p:stCondLst>
                            <p:cond delay="0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1" bmkName="Bookmark 5"/>
                      </p:tgtEl>
                    </p:cond>
                  </p:nextCondLst>
                </p:seq>
                <p:seq concurrent="1" nextAc="seek">
                  <p:cTn id="77" restart="whenNotActive" fill="hold" evtFilter="cancelBubble" nodeType="interactiveSeq">
                    <p:stCondLst>
                      <p:cond evt="onMediaBookmark" delay="0">
                        <p:tgtEl>
                          <p14:bmkTgt spid="81" bmkName="Bookmark 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8" fill="hold">
                          <p:stCondLst>
                            <p:cond delay="0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1" bmkName="Bookmark 6"/>
                      </p:tgtEl>
                    </p:cond>
                  </p:nextCondLst>
                </p:seq>
                <p:seq concurrent="1" nextAc="seek">
                  <p:cTn id="89" restart="whenNotActive" fill="hold" evtFilter="cancelBubble" nodeType="interactiveSeq">
                    <p:stCondLst>
                      <p:cond evt="onMediaBookmark" delay="0">
                        <p:tgtEl>
                          <p14:bmkTgt spid="81" bmkName="Bookmark 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0" fill="hold">
                          <p:stCondLst>
                            <p:cond delay="0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1" bmkName="Bookmark 7"/>
                      </p:tgtEl>
                    </p:cond>
                  </p:nextCondLst>
                </p:seq>
                <p:seq concurrent="1" nextAc="seek">
                  <p:cTn id="95" restart="whenNotActive" fill="hold" evtFilter="cancelBubble" nodeType="interactiveSeq">
                    <p:stCondLst>
                      <p:cond evt="onMediaBookmark" delay="0">
                        <p:tgtEl>
                          <p14:bmkTgt spid="81" bmkName="Bookmark 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6" fill="hold">
                          <p:stCondLst>
                            <p:cond delay="0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9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7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0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6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59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1" bmkName="Bookmark 8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9543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7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  <p:cond evt="onNext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1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565187-1820-2495-A3B6-191BE42E9C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nl-NL" dirty="0"/>
                  <a:t>Kiest de patches om te splitsen</a:t>
                </a:r>
              </a:p>
              <a:p>
                <a:pPr lvl="1"/>
                <a:endParaRPr lang="nl-NL" dirty="0"/>
              </a:p>
              <a:p>
                <a:pPr lvl="1"/>
                <a:r>
                  <a:rPr lang="nl-NL" dirty="0"/>
                  <a:t>Score voor elke patch</a:t>
                </a:r>
              </a:p>
              <a:p>
                <a:pPr lvl="2"/>
                <a:r>
                  <a:rPr lang="nl-NL" dirty="0"/>
                  <a:t>Oppervlakte, hoofd-as, feature</a:t>
                </a:r>
              </a:p>
              <a:p>
                <a:pPr lvl="2"/>
                <a:endParaRPr lang="nl-NL" dirty="0"/>
              </a:p>
              <a:p>
                <a:pPr lvl="1"/>
                <a:endParaRPr lang="nl-NL" dirty="0"/>
              </a:p>
              <a:p>
                <a:pPr lvl="1"/>
                <a:r>
                  <a:rPr lang="nl-NL" dirty="0"/>
                  <a:t>Kies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𝑠𝑝𝑙𝑖𝑡𝑠</m:t>
                        </m:r>
                      </m:sub>
                    </m:sSub>
                  </m:oMath>
                </a14:m>
                <a:r>
                  <a:rPr lang="nl-NL" dirty="0"/>
                  <a:t> unieke patches</a:t>
                </a:r>
              </a:p>
              <a:p>
                <a:pPr lvl="2"/>
                <a:r>
                  <a:rPr lang="nl-NL" dirty="0"/>
                  <a:t>Greedy, kansfunctie</a:t>
                </a:r>
              </a:p>
              <a:p>
                <a:pPr lvl="2"/>
                <a:endParaRPr lang="nl-NL" dirty="0"/>
              </a:p>
              <a:p>
                <a:pPr lvl="1"/>
                <a:endParaRPr lang="nl-NL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B565187-1820-2495-A3B6-191BE42E9C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8769E-FBB0-B7DE-2E2E-D843E3B1C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A00AD-3A24-E6CA-10AD-5FB43FD7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221E08-0754-3516-93C6-46A3A9421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Keuze heuristiek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9DF4BA-B5E4-87B4-08A0-C32F378F1D06}"/>
              </a:ext>
            </a:extLst>
          </p:cNvPr>
          <p:cNvGrpSpPr/>
          <p:nvPr/>
        </p:nvGrpSpPr>
        <p:grpSpPr>
          <a:xfrm>
            <a:off x="6918253" y="783036"/>
            <a:ext cx="3671135" cy="4764935"/>
            <a:chOff x="7946065" y="783036"/>
            <a:chExt cx="3671135" cy="476493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CA3C31-74F6-6B09-2B61-9FC3429915D6}"/>
                </a:ext>
              </a:extLst>
            </p:cNvPr>
            <p:cNvGrpSpPr/>
            <p:nvPr/>
          </p:nvGrpSpPr>
          <p:grpSpPr>
            <a:xfrm>
              <a:off x="9388235" y="783036"/>
              <a:ext cx="2228965" cy="4764935"/>
              <a:chOff x="8426466" y="583270"/>
              <a:chExt cx="2228965" cy="4764935"/>
            </a:xfrm>
          </p:grpSpPr>
          <p:pic>
            <p:nvPicPr>
              <p:cNvPr id="7" name="Picture 6" descr="A picture containing text, shoji, indoor, tiled&#10;&#10;Description automatically generated">
                <a:extLst>
                  <a:ext uri="{FF2B5EF4-FFF2-40B4-BE49-F238E27FC236}">
                    <a16:creationId xmlns:a16="http://schemas.microsoft.com/office/drawing/2014/main" id="{5182D270-3B9F-8493-36DE-083AC8CBB1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35992" y="3824127"/>
                <a:ext cx="2209914" cy="15240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1" name="Picture 10" descr="A picture containing text, shoji, building&#10;&#10;Description automatically generated">
                <a:extLst>
                  <a:ext uri="{FF2B5EF4-FFF2-40B4-BE49-F238E27FC236}">
                    <a16:creationId xmlns:a16="http://schemas.microsoft.com/office/drawing/2014/main" id="{EBC1E9A2-78D9-1C7E-B964-11F767594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6466" y="583270"/>
                <a:ext cx="2228965" cy="1536779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3" name="Picture 12" descr="A picture containing shoji, red&#10;&#10;Description automatically generated">
                <a:extLst>
                  <a:ext uri="{FF2B5EF4-FFF2-40B4-BE49-F238E27FC236}">
                    <a16:creationId xmlns:a16="http://schemas.microsoft.com/office/drawing/2014/main" id="{252B446D-9AEC-BD0E-4F88-1322E9414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35992" y="2210049"/>
                <a:ext cx="2209914" cy="1524078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6AF404-91BA-849C-D1C0-87D118100659}"/>
                </a:ext>
              </a:extLst>
            </p:cNvPr>
            <p:cNvSpPr txBox="1"/>
            <p:nvPr/>
          </p:nvSpPr>
          <p:spPr>
            <a:xfrm>
              <a:off x="7946065" y="1381334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Oppervlakte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A2C238-1CFA-6561-AFB1-0B144DE1FD5F}"/>
                </a:ext>
              </a:extLst>
            </p:cNvPr>
            <p:cNvSpPr txBox="1"/>
            <p:nvPr/>
          </p:nvSpPr>
          <p:spPr>
            <a:xfrm>
              <a:off x="8099953" y="2987188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Hoofd-as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44322A-9045-0FF5-ECD4-33FCFA877114}"/>
                </a:ext>
              </a:extLst>
            </p:cNvPr>
            <p:cNvSpPr txBox="1"/>
            <p:nvPr/>
          </p:nvSpPr>
          <p:spPr>
            <a:xfrm>
              <a:off x="8170485" y="4593042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Feature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8611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F5CA85-8850-C7FC-914F-FE7474154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Kiest of een patch horizontaal of verticaal gesplitst wordt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D7319-FAD5-0578-7CB1-FD21F608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3C180-CC1D-E46C-242D-6E124FF3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1FBAB-FAD6-F67A-66E2-439C0B83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Splits heuristiek</a:t>
            </a:r>
            <a:endParaRPr lang="en-US" dirty="0"/>
          </a:p>
        </p:txBody>
      </p:sp>
      <p:pic>
        <p:nvPicPr>
          <p:cNvPr id="7" name="Picture 6" descr="A picture containing text, shoji, building, tiled&#10;&#10;Description automatically generated">
            <a:extLst>
              <a:ext uri="{FF2B5EF4-FFF2-40B4-BE49-F238E27FC236}">
                <a16:creationId xmlns:a16="http://schemas.microsoft.com/office/drawing/2014/main" id="{EDE8FDB5-5E07-9FBB-4270-B020877C2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621" y="3019648"/>
            <a:ext cx="2821958" cy="19542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cat in a cage&#10;&#10;Description automatically generated with low confidence">
            <a:extLst>
              <a:ext uri="{FF2B5EF4-FFF2-40B4-BE49-F238E27FC236}">
                <a16:creationId xmlns:a16="http://schemas.microsoft.com/office/drawing/2014/main" id="{07123840-2837-A8C9-A834-0A329C70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29" y="3019647"/>
            <a:ext cx="2830067" cy="19542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4892C78-A79A-C8AE-18BC-9344DF253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004" y="3027759"/>
            <a:ext cx="2830066" cy="194617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F162C5-29A8-46E8-A6D9-2FF200FE27A2}"/>
              </a:ext>
            </a:extLst>
          </p:cNvPr>
          <p:cNvSpPr txBox="1"/>
          <p:nvPr/>
        </p:nvSpPr>
        <p:spPr>
          <a:xfrm>
            <a:off x="5473190" y="510786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Hoofd-as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319B4E-1AF8-8FCB-3CDA-32FC1F838F67}"/>
              </a:ext>
            </a:extLst>
          </p:cNvPr>
          <p:cNvSpPr txBox="1"/>
          <p:nvPr/>
        </p:nvSpPr>
        <p:spPr>
          <a:xfrm>
            <a:off x="2073349" y="511352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Random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344968-4392-20ED-C999-A264F95CE768}"/>
              </a:ext>
            </a:extLst>
          </p:cNvPr>
          <p:cNvSpPr txBox="1"/>
          <p:nvPr/>
        </p:nvSpPr>
        <p:spPr>
          <a:xfrm>
            <a:off x="9145395" y="5107868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Greedy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183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F5CA85-8850-C7FC-914F-FE7474154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Kiest waar de patch gesplitst wordt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D7319-FAD5-0578-7CB1-FD21F608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3C180-CC1D-E46C-242D-6E124FF37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751FBAB-FAD6-F67A-66E2-439C0B83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Fractie heuristiek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255D89-1857-A1B7-0230-AF62B86096DD}"/>
              </a:ext>
            </a:extLst>
          </p:cNvPr>
          <p:cNvGrpSpPr/>
          <p:nvPr/>
        </p:nvGrpSpPr>
        <p:grpSpPr>
          <a:xfrm>
            <a:off x="332929" y="3003717"/>
            <a:ext cx="11555389" cy="2391861"/>
            <a:chOff x="332929" y="2954101"/>
            <a:chExt cx="11555389" cy="239186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EDA811-3E56-3FB8-08AB-6F03C685CCB6}"/>
                </a:ext>
              </a:extLst>
            </p:cNvPr>
            <p:cNvGrpSpPr/>
            <p:nvPr/>
          </p:nvGrpSpPr>
          <p:grpSpPr>
            <a:xfrm>
              <a:off x="332929" y="2954101"/>
              <a:ext cx="11555389" cy="1887328"/>
              <a:chOff x="332929" y="3592054"/>
              <a:chExt cx="11555389" cy="1887328"/>
            </a:xfrm>
          </p:grpSpPr>
          <p:pic>
            <p:nvPicPr>
              <p:cNvPr id="8" name="Picture 7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E12CD84-C4CB-BA3D-9CFA-12B109A4C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73248" y="3592054"/>
                <a:ext cx="2715070" cy="18670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5" name="Picture 14" descr="A picture containing shoji&#10;&#10;Description automatically generated">
                <a:extLst>
                  <a:ext uri="{FF2B5EF4-FFF2-40B4-BE49-F238E27FC236}">
                    <a16:creationId xmlns:a16="http://schemas.microsoft.com/office/drawing/2014/main" id="{BADF1428-45FB-788A-7303-BF0A0EBDD1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3882" y="3605198"/>
                <a:ext cx="2715070" cy="185931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7" name="Picture 16" descr="A cat in a cage&#10;&#10;Description automatically generated with low confidence">
                <a:extLst>
                  <a:ext uri="{FF2B5EF4-FFF2-40B4-BE49-F238E27FC236}">
                    <a16:creationId xmlns:a16="http://schemas.microsoft.com/office/drawing/2014/main" id="{6A88EDAD-35D9-090F-7B1D-7D1B62DFF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2295" y="3604505"/>
                <a:ext cx="2707291" cy="1874877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  <p:pic>
            <p:nvPicPr>
              <p:cNvPr id="19" name="Picture 18" descr="A dog in a cage&#10;&#10;Description automatically generated with medium confidence">
                <a:extLst>
                  <a:ext uri="{FF2B5EF4-FFF2-40B4-BE49-F238E27FC236}">
                    <a16:creationId xmlns:a16="http://schemas.microsoft.com/office/drawing/2014/main" id="{85031951-061B-ADF4-9C1C-8E9495D173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929" y="3605198"/>
                <a:ext cx="2715070" cy="1867096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290EC4-0C5D-C1E2-939D-464ADE76E4C9}"/>
                </a:ext>
              </a:extLst>
            </p:cNvPr>
            <p:cNvSpPr txBox="1"/>
            <p:nvPr/>
          </p:nvSpPr>
          <p:spPr>
            <a:xfrm>
              <a:off x="1110818" y="4973528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Rationaal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AF5B15-9300-915A-C272-ABE2CAE71260}"/>
                </a:ext>
              </a:extLst>
            </p:cNvPr>
            <p:cNvSpPr txBox="1"/>
            <p:nvPr/>
          </p:nvSpPr>
          <p:spPr>
            <a:xfrm>
              <a:off x="3825461" y="497352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Gulden snede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C49DA9-79D6-8BE4-6387-5CDB2390BDD8}"/>
                </a:ext>
              </a:extLst>
            </p:cNvPr>
            <p:cNvSpPr txBox="1"/>
            <p:nvPr/>
          </p:nvSpPr>
          <p:spPr>
            <a:xfrm>
              <a:off x="7027419" y="497456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Constant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E51BFB-F2F0-CC8B-CA71-F55AB1884E1A}"/>
                </a:ext>
              </a:extLst>
            </p:cNvPr>
            <p:cNvSpPr txBox="1"/>
            <p:nvPr/>
          </p:nvSpPr>
          <p:spPr>
            <a:xfrm>
              <a:off x="10015257" y="4976630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Adaptief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53865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611985-CC48-4015-8D68-2E9E57C05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Doel</a:t>
            </a:r>
          </a:p>
          <a:p>
            <a:pPr lvl="1"/>
            <a:r>
              <a:rPr lang="nl-NL" dirty="0"/>
              <a:t>Stijloverdracht a.d.h.v. patches die verdeeld zijn volgens de stijl van Mondriaan.</a:t>
            </a:r>
          </a:p>
          <a:p>
            <a:endParaRPr lang="nl-NL" dirty="0"/>
          </a:p>
          <a:p>
            <a:r>
              <a:rPr lang="nl-NL" dirty="0"/>
              <a:t>Onderzoeksvragen</a:t>
            </a:r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Hoe kan een vlak computationeel onderverdeeld worden in een grid dat de stijl van Piet Mondriaan benadert?</a:t>
            </a:r>
          </a:p>
          <a:p>
            <a:pPr marL="914400" lvl="1" indent="-457200">
              <a:buFont typeface="+mj-lt"/>
              <a:buAutoNum type="arabicPeriod"/>
            </a:pPr>
            <a:endParaRPr lang="nl-NL" dirty="0"/>
          </a:p>
          <a:p>
            <a:pPr marL="914400" lvl="1" indent="-457200">
              <a:buFont typeface="+mj-lt"/>
              <a:buAutoNum type="arabicPeriod"/>
            </a:pPr>
            <a:r>
              <a:rPr lang="nl-NL" dirty="0"/>
              <a:t>Welke heuristieken kunnen gebruikt worden om het resulterende grid aan te passen zodat het betere resultaten geeft?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B96E42-28A9-4EFE-8685-C981EF322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D0CF6-039A-4162-80DA-FF7E7938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5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6E0F10-3C17-474E-A539-B725C4BC2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Probleemstelling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85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EA780-203F-3479-5DCA-18031A30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D8809-0952-97CD-3EF3-D43832D77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55800D-C737-94FF-FAAE-0D2D8AAF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Adaptieve splitsing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C45D4-FD88-2FA9-B036-E7975B4C5A5C}"/>
              </a:ext>
            </a:extLst>
          </p:cNvPr>
          <p:cNvSpPr/>
          <p:nvPr/>
        </p:nvSpPr>
        <p:spPr>
          <a:xfrm>
            <a:off x="1046791" y="2921033"/>
            <a:ext cx="2943963" cy="2943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580026-E99B-C30D-9899-A1D40FB6C67C}"/>
                  </a:ext>
                </a:extLst>
              </p:cNvPr>
              <p:cNvSpPr txBox="1"/>
              <p:nvPr/>
            </p:nvSpPr>
            <p:spPr>
              <a:xfrm>
                <a:off x="1046791" y="2615682"/>
                <a:ext cx="431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𝐻𝑅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580026-E99B-C30D-9899-A1D40FB6C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91" y="2615682"/>
                <a:ext cx="431785" cy="276999"/>
              </a:xfrm>
              <a:prstGeom prst="rect">
                <a:avLst/>
              </a:prstGeom>
              <a:blipFill>
                <a:blip r:embed="rId2"/>
                <a:stretch>
                  <a:fillRect l="-12676" r="-140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EF35C48-B5F0-9C41-C4D9-9E80E9E327E4}"/>
              </a:ext>
            </a:extLst>
          </p:cNvPr>
          <p:cNvSpPr/>
          <p:nvPr/>
        </p:nvSpPr>
        <p:spPr>
          <a:xfrm>
            <a:off x="1624495" y="3443763"/>
            <a:ext cx="2132344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A49709-CEF7-98B2-60E1-EC10E60C3D03}"/>
                  </a:ext>
                </a:extLst>
              </p:cNvPr>
              <p:cNvSpPr txBox="1"/>
              <p:nvPr/>
            </p:nvSpPr>
            <p:spPr>
              <a:xfrm>
                <a:off x="1623781" y="3166764"/>
                <a:ext cx="2142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A49709-CEF7-98B2-60E1-EC10E60C3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781" y="3166764"/>
                <a:ext cx="214225" cy="276999"/>
              </a:xfrm>
              <a:prstGeom prst="rect">
                <a:avLst/>
              </a:prstGeom>
              <a:blipFill>
                <a:blip r:embed="rId4"/>
                <a:stretch>
                  <a:fillRect l="-22222" r="-1944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C042AB6-6F49-571C-07E6-440D7BACD1A6}"/>
              </a:ext>
            </a:extLst>
          </p:cNvPr>
          <p:cNvSpPr/>
          <p:nvPr/>
        </p:nvSpPr>
        <p:spPr>
          <a:xfrm>
            <a:off x="4924304" y="3443763"/>
            <a:ext cx="180000" cy="18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ABC20-107F-6C84-0893-0F8DD46647D6}"/>
              </a:ext>
            </a:extLst>
          </p:cNvPr>
          <p:cNvSpPr/>
          <p:nvPr/>
        </p:nvSpPr>
        <p:spPr>
          <a:xfrm>
            <a:off x="4923318" y="344376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784C6-CD18-FE99-EA8A-311B7CAA2B6B}"/>
              </a:ext>
            </a:extLst>
          </p:cNvPr>
          <p:cNvSpPr/>
          <p:nvPr/>
        </p:nvSpPr>
        <p:spPr>
          <a:xfrm>
            <a:off x="4923319" y="362376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57D266-09A1-5FEF-E9D0-CEE5BBBA11CA}"/>
              </a:ext>
            </a:extLst>
          </p:cNvPr>
          <p:cNvSpPr/>
          <p:nvPr/>
        </p:nvSpPr>
        <p:spPr>
          <a:xfrm>
            <a:off x="4923318" y="380376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AB26C-3483-80B8-6637-55E44A45255A}"/>
              </a:ext>
            </a:extLst>
          </p:cNvPr>
          <p:cNvSpPr/>
          <p:nvPr/>
        </p:nvSpPr>
        <p:spPr>
          <a:xfrm>
            <a:off x="4924414" y="398376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2E6D9B-97A9-A744-8740-47F6D30CEB81}"/>
              </a:ext>
            </a:extLst>
          </p:cNvPr>
          <p:cNvSpPr/>
          <p:nvPr/>
        </p:nvSpPr>
        <p:spPr>
          <a:xfrm>
            <a:off x="4923319" y="416376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ABC9ED-6FB2-225C-EA4C-1643AC0CBC3F}"/>
              </a:ext>
            </a:extLst>
          </p:cNvPr>
          <p:cNvSpPr/>
          <p:nvPr/>
        </p:nvSpPr>
        <p:spPr>
          <a:xfrm>
            <a:off x="4922333" y="434376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BE726D-2D46-902C-6EE6-DF759D998B6B}"/>
              </a:ext>
            </a:extLst>
          </p:cNvPr>
          <p:cNvSpPr/>
          <p:nvPr/>
        </p:nvSpPr>
        <p:spPr>
          <a:xfrm>
            <a:off x="4923921" y="452376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2225E8-46F1-768B-395D-C5A0B1DD1BC5}"/>
              </a:ext>
            </a:extLst>
          </p:cNvPr>
          <p:cNvSpPr/>
          <p:nvPr/>
        </p:nvSpPr>
        <p:spPr>
          <a:xfrm>
            <a:off x="4923921" y="506376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3E9227D-7AC4-C2F3-09F6-40E1FD0785E8}"/>
              </a:ext>
            </a:extLst>
          </p:cNvPr>
          <p:cNvGrpSpPr/>
          <p:nvPr/>
        </p:nvGrpSpPr>
        <p:grpSpPr>
          <a:xfrm>
            <a:off x="1623291" y="3443667"/>
            <a:ext cx="3196359" cy="180000"/>
            <a:chOff x="1623291" y="2479652"/>
            <a:chExt cx="3196359" cy="180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F830B8-8A5B-33E6-1573-48183B3BAC59}"/>
                </a:ext>
              </a:extLst>
            </p:cNvPr>
            <p:cNvSpPr/>
            <p:nvPr/>
          </p:nvSpPr>
          <p:spPr>
            <a:xfrm>
              <a:off x="1623291" y="2479652"/>
              <a:ext cx="2132344" cy="18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D674AD0-D553-46E5-B9BA-50BB90ED3744}"/>
                </a:ext>
              </a:extLst>
            </p:cNvPr>
            <p:cNvCxnSpPr/>
            <p:nvPr/>
          </p:nvCxnSpPr>
          <p:spPr>
            <a:xfrm>
              <a:off x="3860800" y="2569652"/>
              <a:ext cx="9588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6DCB4AE5-5F2A-9290-1CA0-7F242180BB28}"/>
              </a:ext>
            </a:extLst>
          </p:cNvPr>
          <p:cNvSpPr/>
          <p:nvPr/>
        </p:nvSpPr>
        <p:spPr>
          <a:xfrm>
            <a:off x="4923100" y="488376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75405F-953E-E5A6-5008-45CEC42B0DE7}"/>
              </a:ext>
            </a:extLst>
          </p:cNvPr>
          <p:cNvSpPr/>
          <p:nvPr/>
        </p:nvSpPr>
        <p:spPr>
          <a:xfrm>
            <a:off x="4922333" y="470376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F8D2C88-8A9E-A529-DEEA-63BD84CA236D}"/>
              </a:ext>
            </a:extLst>
          </p:cNvPr>
          <p:cNvGrpSpPr/>
          <p:nvPr/>
        </p:nvGrpSpPr>
        <p:grpSpPr>
          <a:xfrm>
            <a:off x="5232400" y="4647404"/>
            <a:ext cx="1067585" cy="276999"/>
            <a:chOff x="5232400" y="3683389"/>
            <a:chExt cx="1067585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137CF13-019D-C912-6F7E-5CCF34859202}"/>
                    </a:ext>
                  </a:extLst>
                </p:cNvPr>
                <p:cNvSpPr txBox="1"/>
                <p:nvPr/>
              </p:nvSpPr>
              <p:spPr>
                <a:xfrm>
                  <a:off x="5496560" y="3683389"/>
                  <a:ext cx="8034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=0,8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137CF13-019D-C912-6F7E-5CCF348592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560" y="3683389"/>
                  <a:ext cx="80342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160" r="-6107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DEBA8A9-4E24-F4D2-5AC4-D8EB76DFBC38}"/>
                </a:ext>
              </a:extLst>
            </p:cNvPr>
            <p:cNvCxnSpPr/>
            <p:nvPr/>
          </p:nvCxnSpPr>
          <p:spPr>
            <a:xfrm>
              <a:off x="5232400" y="3839908"/>
              <a:ext cx="19812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D1A14BD-5DE8-49AA-7F2C-0B918AF176BC}"/>
              </a:ext>
            </a:extLst>
          </p:cNvPr>
          <p:cNvGrpSpPr/>
          <p:nvPr/>
        </p:nvGrpSpPr>
        <p:grpSpPr>
          <a:xfrm>
            <a:off x="1627485" y="3443667"/>
            <a:ext cx="2132344" cy="1799812"/>
            <a:chOff x="7067410" y="2479936"/>
            <a:chExt cx="2132344" cy="179981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0ABFC25-3B85-E3F3-40FB-D17F34B1B347}"/>
                </a:ext>
              </a:extLst>
            </p:cNvPr>
            <p:cNvSpPr/>
            <p:nvPr/>
          </p:nvSpPr>
          <p:spPr>
            <a:xfrm>
              <a:off x="7067410" y="4099748"/>
              <a:ext cx="2132344" cy="180000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74E869F-0DEF-D37A-1A2A-7A726BAB4402}"/>
                </a:ext>
              </a:extLst>
            </p:cNvPr>
            <p:cNvSpPr/>
            <p:nvPr/>
          </p:nvSpPr>
          <p:spPr>
            <a:xfrm>
              <a:off x="7067410" y="2479936"/>
              <a:ext cx="2132344" cy="180000"/>
            </a:xfrm>
            <a:prstGeom prst="rect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4" name="Picture 63" descr="A picture containing text&#10;&#10;Description automatically generated">
            <a:extLst>
              <a:ext uri="{FF2B5EF4-FFF2-40B4-BE49-F238E27FC236}">
                <a16:creationId xmlns:a16="http://schemas.microsoft.com/office/drawing/2014/main" id="{9F69C6F4-DD9E-1D89-57A2-36B6EA6F5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060" y="2921033"/>
            <a:ext cx="4273160" cy="29468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E8CD11-53BE-45D4-05F9-0AD452696AA5}"/>
              </a:ext>
            </a:extLst>
          </p:cNvPr>
          <p:cNvCxnSpPr>
            <a:cxnSpLocks/>
          </p:cNvCxnSpPr>
          <p:nvPr/>
        </p:nvCxnSpPr>
        <p:spPr>
          <a:xfrm>
            <a:off x="8697434" y="3236946"/>
            <a:ext cx="2268277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9E6F9B8-F3A9-57BD-4016-AFBC7B150364}"/>
              </a:ext>
            </a:extLst>
          </p:cNvPr>
          <p:cNvSpPr/>
          <p:nvPr/>
        </p:nvSpPr>
        <p:spPr>
          <a:xfrm>
            <a:off x="8697433" y="3045953"/>
            <a:ext cx="2268279" cy="205561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16E69-6246-0D3E-ECF4-3BDFC999B120}"/>
              </a:ext>
            </a:extLst>
          </p:cNvPr>
          <p:cNvSpPr/>
          <p:nvPr/>
        </p:nvSpPr>
        <p:spPr>
          <a:xfrm>
            <a:off x="8697433" y="3045953"/>
            <a:ext cx="2268278" cy="18000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163310-5435-1509-677C-C0FDB459E077}"/>
              </a:ext>
            </a:extLst>
          </p:cNvPr>
          <p:cNvSpPr/>
          <p:nvPr/>
        </p:nvSpPr>
        <p:spPr>
          <a:xfrm>
            <a:off x="8697434" y="4921572"/>
            <a:ext cx="2268278" cy="180000"/>
          </a:xfrm>
          <a:prstGeom prst="rect">
            <a:avLst/>
          </a:prstGeom>
          <a:pattFill prst="wdUpDiag">
            <a:fgClr>
              <a:srgbClr val="FF0000"/>
            </a:fgClr>
            <a:bgClr>
              <a:schemeClr val="bg1"/>
            </a:bgClr>
          </a:patt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76C0C0-7491-4946-F869-DD80CFF724AB}"/>
              </a:ext>
            </a:extLst>
          </p:cNvPr>
          <p:cNvCxnSpPr>
            <a:cxnSpLocks/>
          </p:cNvCxnSpPr>
          <p:nvPr/>
        </p:nvCxnSpPr>
        <p:spPr>
          <a:xfrm>
            <a:off x="8697433" y="3484596"/>
            <a:ext cx="2268277" cy="0"/>
          </a:xfrm>
          <a:prstGeom prst="line">
            <a:avLst/>
          </a:prstGeom>
          <a:ln w="12700">
            <a:solidFill>
              <a:srgbClr val="11F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CE3233-64EF-4DE3-73AC-920C173F8E27}"/>
                  </a:ext>
                </a:extLst>
              </p:cNvPr>
              <p:cNvSpPr txBox="1"/>
              <p:nvPr/>
            </p:nvSpPr>
            <p:spPr>
              <a:xfrm>
                <a:off x="6908800" y="2559027"/>
                <a:ext cx="616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𝐻𝑅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CCE3233-64EF-4DE3-73AC-920C173F8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800" y="2559027"/>
                <a:ext cx="616451" cy="369332"/>
              </a:xfrm>
              <a:prstGeom prst="rect">
                <a:avLst/>
              </a:prstGeom>
              <a:blipFill>
                <a:blip r:embed="rId7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438257-F513-1763-C51B-685634FCAC92}"/>
                  </a:ext>
                </a:extLst>
              </p:cNvPr>
              <p:cNvSpPr txBox="1"/>
              <p:nvPr/>
            </p:nvSpPr>
            <p:spPr>
              <a:xfrm>
                <a:off x="8300338" y="2939748"/>
                <a:ext cx="3970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8438257-F513-1763-C51B-685634FCA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338" y="2939748"/>
                <a:ext cx="39709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BE71F5-39D2-C7F7-F945-12CDA9CB20A0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Splits op randen</a:t>
            </a:r>
          </a:p>
          <a:p>
            <a:r>
              <a:rPr lang="nl-NL" dirty="0"/>
              <a:t>Meer patches in gedetailleerde locaties</a:t>
            </a:r>
          </a:p>
        </p:txBody>
      </p:sp>
    </p:spTree>
    <p:extLst>
      <p:ext uri="{BB962C8B-B14F-4D97-AF65-F5344CB8AC3E}">
        <p14:creationId xmlns:p14="http://schemas.microsoft.com/office/powerpoint/2010/main" val="147852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-0.00013 0.02639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2639 L -0.00013 0.0527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5278 L 0.00013 0.2365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919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9" presetClass="emp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9" presetClass="emp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9" presetClass="emp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2F2F2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9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animClr clrSpc="rgb" dir="cw">
                                      <p:cBhvr>
                                        <p:cTn id="10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1E1E"/>
                                      </p:to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9" presetClass="emp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9" presetClass="emp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1F200"/>
                                      </p:to>
                                    </p:animClr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0.00143 0.24398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1" grpId="0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3" grpId="0" animBg="1"/>
      <p:bldP spid="23" grpId="1" animBg="1"/>
      <p:bldP spid="22" grpId="0" animBg="1"/>
      <p:bldP spid="22" grpId="1" animBg="1"/>
      <p:bldP spid="12" grpId="0" animBg="1"/>
      <p:bldP spid="26" grpId="0" animBg="1"/>
      <p:bldP spid="27" grpId="0" animBg="1"/>
      <p:bldP spid="36" grpId="0"/>
      <p:bldP spid="3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0BAD16B-A66C-F0FD-C376-0A70BCC1F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2877" y="1449036"/>
            <a:ext cx="7940629" cy="462616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4CE02-D2F0-AA56-EEEA-3E8D6172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F5743-3ECF-DECA-347D-7605A9C2A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470B4A5-4241-BB3E-5893-F5F6433C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Dilatatie</a:t>
            </a:r>
            <a:endParaRPr lang="en-US" dirty="0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39C04B9-B55D-D504-5FA2-5C42FF325047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Splitsing op randen geeft slechte matching</a:t>
            </a:r>
          </a:p>
          <a:p>
            <a:pPr marL="457200" lvl="1" indent="0">
              <a:buNone/>
            </a:pP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Plaats rand in het midden van de patch</a:t>
            </a:r>
          </a:p>
        </p:txBody>
      </p:sp>
    </p:spTree>
    <p:extLst>
      <p:ext uri="{BB962C8B-B14F-4D97-AF65-F5344CB8AC3E}">
        <p14:creationId xmlns:p14="http://schemas.microsoft.com/office/powerpoint/2010/main" val="1306418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D3D255-75C8-CC0F-1ABD-D626CC9A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02A44-6AE6-3F81-0370-F80ECD942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A69025-8442-5453-F99A-8B121047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Dilatatie</a:t>
            </a:r>
            <a:endParaRPr lang="en-US" dirty="0"/>
          </a:p>
        </p:txBody>
      </p:sp>
      <p:pic>
        <p:nvPicPr>
          <p:cNvPr id="9" name="Picture 8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9D222426-8008-7A60-B519-FD4047C02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951" y="1252369"/>
            <a:ext cx="3381099" cy="23316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902898AE-CA52-46A0-700C-9E8672E6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239" y="2580570"/>
            <a:ext cx="3381099" cy="23316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picture containing text, helmet&#10;&#10;Description automatically generated">
            <a:extLst>
              <a:ext uri="{FF2B5EF4-FFF2-40B4-BE49-F238E27FC236}">
                <a16:creationId xmlns:a16="http://schemas.microsoft.com/office/drawing/2014/main" id="{AD1096D5-4893-AE5A-8B94-2C363FA0D5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950" y="3746418"/>
            <a:ext cx="3381099" cy="23316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Content Placeholder 16" descr="A picture containing text&#10;&#10;Description automatically generated">
            <a:extLst>
              <a:ext uri="{FF2B5EF4-FFF2-40B4-BE49-F238E27FC236}">
                <a16:creationId xmlns:a16="http://schemas.microsoft.com/office/drawing/2014/main" id="{0E525E12-D8DB-4B59-5708-29F6A2A60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6896" y="2580570"/>
            <a:ext cx="3381099" cy="2331696"/>
          </a:xfrm>
          <a:ln w="12700">
            <a:solidFill>
              <a:schemeClr val="tx1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D79848-CF72-B6A5-FA91-801F987D063B}"/>
              </a:ext>
            </a:extLst>
          </p:cNvPr>
          <p:cNvCxnSpPr>
            <a:cxnSpLocks/>
          </p:cNvCxnSpPr>
          <p:nvPr/>
        </p:nvCxnSpPr>
        <p:spPr>
          <a:xfrm flipV="1">
            <a:off x="3671481" y="2717800"/>
            <a:ext cx="616689" cy="1028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DD25CB-5A69-33DF-2F29-298D5D9205FF}"/>
              </a:ext>
            </a:extLst>
          </p:cNvPr>
          <p:cNvCxnSpPr>
            <a:cxnSpLocks/>
          </p:cNvCxnSpPr>
          <p:nvPr/>
        </p:nvCxnSpPr>
        <p:spPr>
          <a:xfrm>
            <a:off x="3671481" y="3746418"/>
            <a:ext cx="616689" cy="11658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18C24E-5C1D-B3A9-5D8B-82496ACD5B95}"/>
              </a:ext>
            </a:extLst>
          </p:cNvPr>
          <p:cNvCxnSpPr>
            <a:cxnSpLocks/>
          </p:cNvCxnSpPr>
          <p:nvPr/>
        </p:nvCxnSpPr>
        <p:spPr>
          <a:xfrm>
            <a:off x="7931150" y="2501900"/>
            <a:ext cx="615950" cy="12445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DF57DB9-DBA4-1A7B-B380-80DE2D0202E5}"/>
              </a:ext>
            </a:extLst>
          </p:cNvPr>
          <p:cNvCxnSpPr>
            <a:cxnSpLocks/>
          </p:cNvCxnSpPr>
          <p:nvPr/>
        </p:nvCxnSpPr>
        <p:spPr>
          <a:xfrm flipV="1">
            <a:off x="7942188" y="3746418"/>
            <a:ext cx="604912" cy="11658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20117B-2113-8D38-FFEE-5888C0CDA096}"/>
              </a:ext>
            </a:extLst>
          </p:cNvPr>
          <p:cNvSpPr txBox="1"/>
          <p:nvPr/>
        </p:nvSpPr>
        <p:spPr>
          <a:xfrm>
            <a:off x="3537995" y="207045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Dilateer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EAD993-C020-0B2A-545E-79D417F24A5D}"/>
              </a:ext>
            </a:extLst>
          </p:cNvPr>
          <p:cNvSpPr txBox="1"/>
          <p:nvPr/>
        </p:nvSpPr>
        <p:spPr>
          <a:xfrm>
            <a:off x="7804152" y="2070454"/>
            <a:ext cx="99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Verschil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73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indoor, tiled, stone&#10;&#10;Description automatically generated">
            <a:extLst>
              <a:ext uri="{FF2B5EF4-FFF2-40B4-BE49-F238E27FC236}">
                <a16:creationId xmlns:a16="http://schemas.microsoft.com/office/drawing/2014/main" id="{7F458C3C-0CFA-8594-6A25-ACEFA8C32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1578" y="2265473"/>
            <a:ext cx="3012387" cy="2895602"/>
          </a:xfrm>
          <a:ln w="12700"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DA5F7E-561C-7385-84DE-C141A749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4856-2AE3-CC28-4FE5-0267DA4A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5614C3-440A-65EB-B76C-84FC5900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Dilatatie</a:t>
            </a:r>
            <a:endParaRPr lang="en-US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4273BCF-6576-D581-894E-539CDD84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789" y="2268281"/>
            <a:ext cx="3012387" cy="28956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EF6B8E3E-042B-25EA-7FAB-773EB0919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00" y="2268281"/>
            <a:ext cx="3012387" cy="28965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D42BDE-D499-991D-ED14-894872155CB4}"/>
                  </a:ext>
                </a:extLst>
              </p:cNvPr>
              <p:cNvSpPr txBox="1"/>
              <p:nvPr/>
            </p:nvSpPr>
            <p:spPr>
              <a:xfrm>
                <a:off x="2180971" y="5244659"/>
                <a:ext cx="450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nl-NL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3D42BDE-D499-991D-ED14-894872155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971" y="5244659"/>
                <a:ext cx="45044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97A03C2-6410-0FFC-2A0D-40034097C4A8}"/>
              </a:ext>
            </a:extLst>
          </p:cNvPr>
          <p:cNvSpPr txBox="1"/>
          <p:nvPr/>
        </p:nvSpPr>
        <p:spPr>
          <a:xfrm>
            <a:off x="8916460" y="5244659"/>
            <a:ext cx="20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Gedilateerde</a:t>
            </a:r>
          </a:p>
          <a:p>
            <a:pPr algn="ctr"/>
            <a:r>
              <a:rPr lang="nl-NL" dirty="0"/>
              <a:t>adaptieve splitsing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A56373-2BDD-E6CD-C616-C1FF28AF3DE0}"/>
              </a:ext>
            </a:extLst>
          </p:cNvPr>
          <p:cNvSpPr txBox="1"/>
          <p:nvPr/>
        </p:nvSpPr>
        <p:spPr>
          <a:xfrm>
            <a:off x="5127847" y="5244659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Adaptieve splitsing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9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67D01-45D2-4737-BF6A-5CD94257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Matching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EA448-3274-4912-BE91-A209CF6B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341F4-0D08-4D7E-8074-C6614323B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17</a:t>
            </a:r>
          </a:p>
        </p:txBody>
      </p:sp>
      <p:pic>
        <p:nvPicPr>
          <p:cNvPr id="6" name="Graphic 118" descr="Puzzle pieces with solid fill">
            <a:extLst>
              <a:ext uri="{FF2B5EF4-FFF2-40B4-BE49-F238E27FC236}">
                <a16:creationId xmlns:a16="http://schemas.microsoft.com/office/drawing/2014/main" id="{39779387-0C4A-476B-9756-5EB2B3D04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638800" y="3810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66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erson standing in a colorful hot air balloon&#10;&#10;Description automatically generated with low confidence">
            <a:extLst>
              <a:ext uri="{FF2B5EF4-FFF2-40B4-BE49-F238E27FC236}">
                <a16:creationId xmlns:a16="http://schemas.microsoft.com/office/drawing/2014/main" id="{01EAB7FC-886F-77A5-D1E0-81FFE3DA9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194" y="2158618"/>
            <a:ext cx="4610100" cy="3073400"/>
          </a:xfrm>
          <a:ln w="12700"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DA5F7E-561C-7385-84DE-C141A7491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54856-2AE3-CC28-4FE5-0267DA4AF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5614C3-440A-65EB-B76C-84FC5900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Template matching</a:t>
            </a:r>
            <a:endParaRPr lang="en-US" dirty="0"/>
          </a:p>
        </p:txBody>
      </p:sp>
      <p:pic>
        <p:nvPicPr>
          <p:cNvPr id="16" name="Picture 15" descr="A picture containing blur&#10;&#10;Description automatically generated">
            <a:extLst>
              <a:ext uri="{FF2B5EF4-FFF2-40B4-BE49-F238E27FC236}">
                <a16:creationId xmlns:a16="http://schemas.microsoft.com/office/drawing/2014/main" id="{E1D90054-765D-5E3A-F591-FF5EBD1C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587" y="2158618"/>
            <a:ext cx="3918585" cy="238188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8" name="Picture 17" descr="A picture containing balloon, aircraft, transport, accessory&#10;&#10;Description automatically generated">
            <a:extLst>
              <a:ext uri="{FF2B5EF4-FFF2-40B4-BE49-F238E27FC236}">
                <a16:creationId xmlns:a16="http://schemas.microsoft.com/office/drawing/2014/main" id="{483395B5-1AE1-5E64-042F-43A5DDCCC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950" y="3206750"/>
            <a:ext cx="698500" cy="698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1B530F-42AD-31DF-E434-F52509974868}"/>
                  </a:ext>
                </a:extLst>
              </p:cNvPr>
              <p:cNvSpPr txBox="1"/>
              <p:nvPr/>
            </p:nvSpPr>
            <p:spPr>
              <a:xfrm>
                <a:off x="5288055" y="3266072"/>
                <a:ext cx="3911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4000" b="0" i="1" smtClean="0"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1B530F-42AD-31DF-E434-F52509974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055" y="3266072"/>
                <a:ext cx="391133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7B3EF9-36BC-DEE6-47D3-79CBB7ADF44C}"/>
                  </a:ext>
                </a:extLst>
              </p:cNvPr>
              <p:cNvSpPr txBox="1"/>
              <p:nvPr/>
            </p:nvSpPr>
            <p:spPr>
              <a:xfrm>
                <a:off x="6872126" y="3248223"/>
                <a:ext cx="52578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sz="4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57B3EF9-36BC-DEE6-47D3-79CBB7ADF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2126" y="3248223"/>
                <a:ext cx="525785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EE1B3-55B1-A91C-7690-DDB4DECD0457}"/>
                  </a:ext>
                </a:extLst>
              </p:cNvPr>
              <p:cNvSpPr txBox="1"/>
              <p:nvPr/>
            </p:nvSpPr>
            <p:spPr>
              <a:xfrm>
                <a:off x="2706355" y="5324560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9EE1B3-55B1-A91C-7690-DDB4DECD0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355" y="5324560"/>
                <a:ext cx="238014" cy="276999"/>
              </a:xfrm>
              <a:prstGeom prst="rect">
                <a:avLst/>
              </a:prstGeom>
              <a:blipFill>
                <a:blip r:embed="rId8"/>
                <a:stretch>
                  <a:fillRect l="-23077" r="-256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07705B-5F62-151A-B57D-36F87E973D6A}"/>
                  </a:ext>
                </a:extLst>
              </p:cNvPr>
              <p:cNvSpPr txBox="1"/>
              <p:nvPr/>
            </p:nvSpPr>
            <p:spPr>
              <a:xfrm>
                <a:off x="6068678" y="3997410"/>
                <a:ext cx="2070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507705B-5F62-151A-B57D-36F87E973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678" y="3997410"/>
                <a:ext cx="207044" cy="276999"/>
              </a:xfrm>
              <a:prstGeom prst="rect">
                <a:avLst/>
              </a:prstGeom>
              <a:blipFill>
                <a:blip r:embed="rId9"/>
                <a:stretch>
                  <a:fillRect l="-27273" r="-2424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9612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5F5F38-80D1-9D4C-D0B1-4B654F616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Zoek de best overeenkomende patch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Template matching met gewogen features voor elke rotatie</a:t>
            </a:r>
          </a:p>
          <a:p>
            <a:pPr lvl="1"/>
            <a:endParaRPr lang="nl-NL" dirty="0"/>
          </a:p>
          <a:p>
            <a:pPr marL="457200" lvl="1" indent="0">
              <a:buNone/>
            </a:pPr>
            <a:endParaRPr lang="nl-NL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5018C-5D88-F662-50ED-3E41F581F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5AB6D-4C4F-F74C-20B5-04C1F0C0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36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DAA48B-2D58-1E20-7563-E39D165B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Template matching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430DE0-4744-67FC-9B7B-2466A94346E9}"/>
                  </a:ext>
                </a:extLst>
              </p:cNvPr>
              <p:cNvSpPr txBox="1"/>
              <p:nvPr/>
            </p:nvSpPr>
            <p:spPr>
              <a:xfrm>
                <a:off x="3349852" y="4141610"/>
                <a:ext cx="53674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nl-NL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nl-NL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nl-NL" sz="3600" b="0" i="1" smtClean="0">
                                  <a:latin typeface="Cambria Math" panose="02040503050406030204" pitchFamily="18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nl-NL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nl-NL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nl-NL" sz="36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nl-NL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sz="3600" b="0" i="1" smtClean="0">
                              <a:latin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  <m:r>
                        <a:rPr lang="nl-NL" sz="3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nl-NL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36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nl-NL" sz="3600" b="0" i="1" smtClean="0">
                              <a:latin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430DE0-4744-67FC-9B7B-2466A9434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852" y="4141610"/>
                <a:ext cx="536749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486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46E4-65C7-4460-B22D-AF82D5DA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Resultaten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733D8-1E68-4690-A690-1EE9A7A6C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CB713-736C-4153-8670-1ACE7CA7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27</a:t>
            </a:r>
          </a:p>
        </p:txBody>
      </p:sp>
      <p:pic>
        <p:nvPicPr>
          <p:cNvPr id="6" name="Graphic 5" descr="Checklist with solid fill">
            <a:extLst>
              <a:ext uri="{FF2B5EF4-FFF2-40B4-BE49-F238E27FC236}">
                <a16:creationId xmlns:a16="http://schemas.microsoft.com/office/drawing/2014/main" id="{358374EA-DC26-4978-8ED3-7F133C458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37824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78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5F5F38-80D1-9D4C-D0B1-4B654F616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7227" y="2118757"/>
                <a:ext cx="3297500" cy="36435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nl-NL" dirty="0"/>
                  <a:t> heeft minder invloed dan verwacht</a:t>
                </a:r>
              </a:p>
              <a:p>
                <a:pPr lvl="1"/>
                <a:endParaRPr lang="nl-NL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E5F5F38-80D1-9D4C-D0B1-4B654F616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227" y="2118757"/>
                <a:ext cx="3297500" cy="3643500"/>
              </a:xfrm>
              <a:blipFill>
                <a:blip r:embed="rId3"/>
                <a:stretch>
                  <a:fillRect l="-2403" t="-1173" r="-2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5018C-5D88-F662-50ED-3E41F581F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5AB6D-4C4F-F74C-20B5-04C1F0C0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38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9DAA48B-2D58-1E20-7563-E39D165B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Feature gewichten</a:t>
            </a:r>
            <a:endParaRPr lang="en-US" dirty="0"/>
          </a:p>
        </p:txBody>
      </p:sp>
      <p:pic>
        <p:nvPicPr>
          <p:cNvPr id="8" name="Picture 7" descr="A picture containing text, person, person, old&#10;&#10;Description automatically generated">
            <a:extLst>
              <a:ext uri="{FF2B5EF4-FFF2-40B4-BE49-F238E27FC236}">
                <a16:creationId xmlns:a16="http://schemas.microsoft.com/office/drawing/2014/main" id="{1C8E8D94-496A-A895-1482-19D14CCA0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0026" y="1313100"/>
            <a:ext cx="4059000" cy="4059000"/>
          </a:xfrm>
          <a:prstGeom prst="rect">
            <a:avLst/>
          </a:prstGeom>
          <a:ln w="12700">
            <a:noFill/>
          </a:ln>
        </p:spPr>
      </p:pic>
      <p:pic>
        <p:nvPicPr>
          <p:cNvPr id="10" name="Picture 9" descr="A picture containing text, person, person, old&#10;&#10;Description automatically generated">
            <a:extLst>
              <a:ext uri="{FF2B5EF4-FFF2-40B4-BE49-F238E27FC236}">
                <a16:creationId xmlns:a16="http://schemas.microsoft.com/office/drawing/2014/main" id="{A5404CF3-2479-EDA7-4ECE-4F70E8EE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625" y="1313099"/>
            <a:ext cx="4058999" cy="4058999"/>
          </a:xfrm>
          <a:prstGeom prst="rect">
            <a:avLst/>
          </a:prstGeom>
          <a:ln w="1270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81F561-3E62-CCAE-35CB-EC0A89BE36A1}"/>
                  </a:ext>
                </a:extLst>
              </p:cNvPr>
              <p:cNvSpPr txBox="1"/>
              <p:nvPr/>
            </p:nvSpPr>
            <p:spPr>
              <a:xfrm>
                <a:off x="5404036" y="5482600"/>
                <a:ext cx="1259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B81F561-3E62-CCAE-35CB-EC0A89BE3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036" y="5482600"/>
                <a:ext cx="1259127" cy="276999"/>
              </a:xfrm>
              <a:prstGeom prst="rect">
                <a:avLst/>
              </a:prstGeom>
              <a:blipFill>
                <a:blip r:embed="rId6"/>
                <a:stretch>
                  <a:fillRect l="-1932" r="-386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EA7EC-AE90-578A-B928-3828095130D1}"/>
                  </a:ext>
                </a:extLst>
              </p:cNvPr>
              <p:cNvSpPr txBox="1"/>
              <p:nvPr/>
            </p:nvSpPr>
            <p:spPr>
              <a:xfrm>
                <a:off x="9429560" y="5482599"/>
                <a:ext cx="1259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EA7EC-AE90-578A-B928-382809513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560" y="5482599"/>
                <a:ext cx="1259127" cy="276999"/>
              </a:xfrm>
              <a:prstGeom prst="rect">
                <a:avLst/>
              </a:prstGeom>
              <a:blipFill>
                <a:blip r:embed="rId7"/>
                <a:stretch>
                  <a:fillRect l="-1942" r="-388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9429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ackground pattern&#10;&#10;Description automatically generated">
            <a:extLst>
              <a:ext uri="{FF2B5EF4-FFF2-40B4-BE49-F238E27FC236}">
                <a16:creationId xmlns:a16="http://schemas.microsoft.com/office/drawing/2014/main" id="{95EE7FE3-C64F-5FA1-8332-6BCF6A8AC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591" y="3932120"/>
            <a:ext cx="2892280" cy="1626908"/>
          </a:xfrm>
          <a:ln w="12700"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EC3F2-8693-573C-026A-D49F21A2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7A128-C3F0-B891-315B-6784D68EF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39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00872EE-28A1-680D-D67C-FA3C6A6BF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Kleur feature</a:t>
            </a:r>
            <a:endParaRPr lang="en-US" dirty="0"/>
          </a:p>
        </p:txBody>
      </p:sp>
      <p:pic>
        <p:nvPicPr>
          <p:cNvPr id="9" name="Picture 8" descr="A picture containing shoji&#10;&#10;Description automatically generated">
            <a:extLst>
              <a:ext uri="{FF2B5EF4-FFF2-40B4-BE49-F238E27FC236}">
                <a16:creationId xmlns:a16="http://schemas.microsoft.com/office/drawing/2014/main" id="{0658531D-B249-6768-35B4-006054A0A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051" y="3932120"/>
            <a:ext cx="2892280" cy="16258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 descr="A picture containing indoor, bathroom&#10;&#10;Description automatically generated">
            <a:extLst>
              <a:ext uri="{FF2B5EF4-FFF2-40B4-BE49-F238E27FC236}">
                <a16:creationId xmlns:a16="http://schemas.microsoft.com/office/drawing/2014/main" id="{E7C4F112-5011-D7B0-D5E3-DE5B4DA87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883" y="3944130"/>
            <a:ext cx="2892280" cy="16269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81103361-B026-0540-1056-A4638DA48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4185" y="1181987"/>
            <a:ext cx="1828011" cy="26262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 descr="A picture containing text, glass&#10;&#10;Description automatically generated">
            <a:extLst>
              <a:ext uri="{FF2B5EF4-FFF2-40B4-BE49-F238E27FC236}">
                <a16:creationId xmlns:a16="http://schemas.microsoft.com/office/drawing/2014/main" id="{DF10163D-6E75-0767-58C7-283FA752B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017" y="1181987"/>
            <a:ext cx="1828011" cy="26262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Picture 16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562AE9F0-B5E9-B4E3-3E19-4DCD161FB9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182" y="1158276"/>
            <a:ext cx="1826951" cy="26262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C1E983-DA72-3C31-A2DB-B3E6AC30CB43}"/>
                  </a:ext>
                </a:extLst>
              </p:cNvPr>
              <p:cNvSpPr txBox="1"/>
              <p:nvPr/>
            </p:nvSpPr>
            <p:spPr>
              <a:xfrm>
                <a:off x="2140890" y="5619450"/>
                <a:ext cx="4104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C1E983-DA72-3C31-A2DB-B3E6AC30C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890" y="5619450"/>
                <a:ext cx="410497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B6D342-1DCB-3A98-B027-64EBF40856EC}"/>
                  </a:ext>
                </a:extLst>
              </p:cNvPr>
              <p:cNvSpPr txBox="1"/>
              <p:nvPr/>
            </p:nvSpPr>
            <p:spPr>
              <a:xfrm>
                <a:off x="5174658" y="5600534"/>
                <a:ext cx="1842684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𝑖𝑛𝑡𝑒𝑛𝑠𝑖𝑡𝑒𝑖𝑡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B6D342-1DCB-3A98-B027-64EBF4085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658" y="5600534"/>
                <a:ext cx="1842684" cy="4498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ED8412-C426-6449-A87A-3CDC02FC2251}"/>
                  </a:ext>
                </a:extLst>
              </p:cNvPr>
              <p:cNvSpPr txBox="1"/>
              <p:nvPr/>
            </p:nvSpPr>
            <p:spPr>
              <a:xfrm>
                <a:off x="9192297" y="5600112"/>
                <a:ext cx="117545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nl-NL" sz="2800" b="0" i="1" smtClean="0">
                              <a:latin typeface="Cambria Math" panose="02040503050406030204" pitchFamily="18" charset="0"/>
                            </a:rPr>
                            <m:t>𝑘𝑙𝑒𝑢𝑟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ED8412-C426-6449-A87A-3CDC02FC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297" y="5600112"/>
                <a:ext cx="1175450" cy="449803"/>
              </a:xfrm>
              <a:prstGeom prst="rect">
                <a:avLst/>
              </a:prstGeom>
              <a:blipFill>
                <a:blip r:embed="rId10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covered, colorful&#10;&#10;Description automatically generated">
            <a:extLst>
              <a:ext uri="{FF2B5EF4-FFF2-40B4-BE49-F238E27FC236}">
                <a16:creationId xmlns:a16="http://schemas.microsoft.com/office/drawing/2014/main" id="{5F85A89B-407E-6C20-B29A-D3759C0F6F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6496" y="2753251"/>
            <a:ext cx="1540375" cy="86646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899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063559-A711-4449-80E3-1F0061C1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732CC-4AEA-45F0-990B-D3999232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2268B8-A7C6-4B1C-B60C-22B43B61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Pipeline: voorbeeld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256292-6F37-3060-BC5C-C033AEAF96C1}"/>
              </a:ext>
            </a:extLst>
          </p:cNvPr>
          <p:cNvSpPr txBox="1"/>
          <p:nvPr/>
        </p:nvSpPr>
        <p:spPr>
          <a:xfrm>
            <a:off x="9248060" y="1250586"/>
            <a:ext cx="28517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dirty="0"/>
              <a:t>Keuze van de afbeeldingen en instellingen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A379185-A086-1D30-3806-9E59FB1B6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28" y="1453115"/>
            <a:ext cx="1933914" cy="24725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A picture containing wooden, wood, dirty&#10;&#10;Description automatically generated">
            <a:extLst>
              <a:ext uri="{FF2B5EF4-FFF2-40B4-BE49-F238E27FC236}">
                <a16:creationId xmlns:a16="http://schemas.microsoft.com/office/drawing/2014/main" id="{474904E1-ED59-49A8-96A2-EEC5507F4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66" y="4296708"/>
            <a:ext cx="2527332" cy="1673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F6EDB9-92E9-F8D6-674D-63B15A237640}"/>
                  </a:ext>
                </a:extLst>
              </p:cNvPr>
              <p:cNvSpPr txBox="1"/>
              <p:nvPr/>
            </p:nvSpPr>
            <p:spPr>
              <a:xfrm>
                <a:off x="1879278" y="1144101"/>
                <a:ext cx="265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4F6EDB9-92E9-F8D6-674D-63B15A237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278" y="1144101"/>
                <a:ext cx="265777" cy="276999"/>
              </a:xfrm>
              <a:prstGeom prst="rect">
                <a:avLst/>
              </a:prstGeom>
              <a:blipFill>
                <a:blip r:embed="rId5"/>
                <a:stretch>
                  <a:fillRect l="-18182" r="-227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912C25-6CF7-3423-6A0F-54BD54FCD222}"/>
                  </a:ext>
                </a:extLst>
              </p:cNvPr>
              <p:cNvSpPr txBox="1"/>
              <p:nvPr/>
            </p:nvSpPr>
            <p:spPr>
              <a:xfrm>
                <a:off x="1851515" y="3972669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4912C25-6CF7-3423-6A0F-54BD54FCD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515" y="3972669"/>
                <a:ext cx="238014" cy="276999"/>
              </a:xfrm>
              <a:prstGeom prst="rect">
                <a:avLst/>
              </a:prstGeom>
              <a:blipFill>
                <a:blip r:embed="rId6"/>
                <a:stretch>
                  <a:fillRect l="-23077" r="-256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731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6223213E-F083-B783-9259-4CA195828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62394" y="2159553"/>
            <a:ext cx="1928812" cy="192881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9B803-3221-63B1-DCC0-197A27A6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6B6D3-4464-CF09-E8FD-6D1FB51C3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40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20A696-703F-A293-3202-EFCD375B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Histogram egalisatie</a:t>
            </a:r>
            <a:endParaRPr lang="en-US" dirty="0"/>
          </a:p>
        </p:txBody>
      </p:sp>
      <p:pic>
        <p:nvPicPr>
          <p:cNvPr id="9" name="Picture 8" descr="A picture containing old, stone&#10;&#10;Description automatically generated">
            <a:extLst>
              <a:ext uri="{FF2B5EF4-FFF2-40B4-BE49-F238E27FC236}">
                <a16:creationId xmlns:a16="http://schemas.microsoft.com/office/drawing/2014/main" id="{C22AFFAF-F8F7-A0C3-C46F-83ADBDF94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2394" y="207036"/>
            <a:ext cx="1928812" cy="1928812"/>
          </a:xfrm>
          <a:prstGeom prst="rect">
            <a:avLst/>
          </a:prstGeom>
        </p:spPr>
      </p:pic>
      <p:pic>
        <p:nvPicPr>
          <p:cNvPr id="11" name="Picture 10" descr="A picture containing text, person, person, old&#10;&#10;Description automatically generated">
            <a:extLst>
              <a:ext uri="{FF2B5EF4-FFF2-40B4-BE49-F238E27FC236}">
                <a16:creationId xmlns:a16="http://schemas.microsoft.com/office/drawing/2014/main" id="{34CF8172-93A5-343B-C986-C6F59C38E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2394" y="4112070"/>
            <a:ext cx="1928812" cy="1928812"/>
          </a:xfrm>
          <a:prstGeom prst="rect">
            <a:avLst/>
          </a:prstGeom>
        </p:spPr>
      </p:pic>
      <p:pic>
        <p:nvPicPr>
          <p:cNvPr id="13" name="Picture 12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52ED527E-BB2D-E867-729B-5A52C381F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9593" y="4114588"/>
            <a:ext cx="1746950" cy="1926294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E7D09AD-68F9-7D77-3FAE-EF3F70C41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9997" y="2157090"/>
            <a:ext cx="1740197" cy="1932310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1A2E86B7-89F5-AB3C-F714-2FC12DF59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9997" y="217001"/>
            <a:ext cx="1740196" cy="1918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C84D00-B2D7-56AC-577D-B87DC7C72329}"/>
                  </a:ext>
                </a:extLst>
              </p:cNvPr>
              <p:cNvSpPr txBox="1"/>
              <p:nvPr/>
            </p:nvSpPr>
            <p:spPr>
              <a:xfrm>
                <a:off x="3823925" y="5035143"/>
                <a:ext cx="168527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𝑒𝑔𝑎𝑙𝑖𝑠𝑎𝑡𝑖𝑒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=0,0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C84D00-B2D7-56AC-577D-B87DC7C72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925" y="5035143"/>
                <a:ext cx="1685270" cy="299569"/>
              </a:xfrm>
              <a:prstGeom prst="rect">
                <a:avLst/>
              </a:prstGeom>
              <a:blipFill>
                <a:blip r:embed="rId9"/>
                <a:stretch>
                  <a:fillRect l="-1444" r="-252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8DEC38-12CB-B7F0-634B-8CAF1AE94AA2}"/>
                  </a:ext>
                </a:extLst>
              </p:cNvPr>
              <p:cNvSpPr txBox="1"/>
              <p:nvPr/>
            </p:nvSpPr>
            <p:spPr>
              <a:xfrm>
                <a:off x="3813742" y="2970127"/>
                <a:ext cx="168527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𝑒𝑔𝑎𝑙𝑖𝑠𝑎𝑡𝑖𝑒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F8DEC38-12CB-B7F0-634B-8CAF1AE94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742" y="2970127"/>
                <a:ext cx="1685270" cy="299569"/>
              </a:xfrm>
              <a:prstGeom prst="rect">
                <a:avLst/>
              </a:prstGeom>
              <a:blipFill>
                <a:blip r:embed="rId10"/>
                <a:stretch>
                  <a:fillRect l="-1449" r="-2899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881FD3-AF93-1186-A0EA-5F2D86365990}"/>
                  </a:ext>
                </a:extLst>
              </p:cNvPr>
              <p:cNvSpPr txBox="1"/>
              <p:nvPr/>
            </p:nvSpPr>
            <p:spPr>
              <a:xfrm>
                <a:off x="3813742" y="1506215"/>
                <a:ext cx="168527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𝑒𝑔𝑎𝑙𝑖𝑠𝑎𝑡𝑖𝑒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=1,0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F881FD3-AF93-1186-A0EA-5F2D86365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742" y="1506215"/>
                <a:ext cx="1685270" cy="299569"/>
              </a:xfrm>
              <a:prstGeom prst="rect">
                <a:avLst/>
              </a:prstGeom>
              <a:blipFill>
                <a:blip r:embed="rId11"/>
                <a:stretch>
                  <a:fillRect l="-1449" r="-2536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1">
                <a:extLst>
                  <a:ext uri="{FF2B5EF4-FFF2-40B4-BE49-F238E27FC236}">
                    <a16:creationId xmlns:a16="http://schemas.microsoft.com/office/drawing/2014/main" id="{820CB64D-A258-8B0A-072C-D3338ECBF0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6000" y="1656000"/>
                <a:ext cx="5823396" cy="4464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/>
                  <a:buChar char="•"/>
                  <a:defRPr sz="2400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400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Arial"/>
                  <a:buChar char="•"/>
                  <a:defRPr sz="1800" kern="1200" baseline="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nl-NL" dirty="0"/>
              </a:p>
              <a:p>
                <a:r>
                  <a:rPr lang="nl-NL" dirty="0"/>
                  <a:t>Kwaliteit hangt af </a:t>
                </a:r>
                <a:br>
                  <a:rPr lang="nl-NL" dirty="0"/>
                </a:br>
                <a:r>
                  <a:rPr lang="nl-NL" dirty="0"/>
                  <a:t>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nl-NL" dirty="0"/>
                  <a:t> 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endParaRPr lang="nl-NL" dirty="0"/>
              </a:p>
              <a:p>
                <a:pPr marL="457200" lvl="1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21" name="Content Placeholder 1">
                <a:extLst>
                  <a:ext uri="{FF2B5EF4-FFF2-40B4-BE49-F238E27FC236}">
                    <a16:creationId xmlns:a16="http://schemas.microsoft.com/office/drawing/2014/main" id="{820CB64D-A258-8B0A-072C-D3338ECBF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0" y="1656000"/>
                <a:ext cx="5823396" cy="4464000"/>
              </a:xfrm>
              <a:prstGeom prst="rect">
                <a:avLst/>
              </a:prstGeom>
              <a:blipFill>
                <a:blip r:embed="rId12"/>
                <a:stretch>
                  <a:fillRect l="-1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 descr="A close-up of a map&#10;&#10;Description automatically generated with low confidence">
            <a:extLst>
              <a:ext uri="{FF2B5EF4-FFF2-40B4-BE49-F238E27FC236}">
                <a16:creationId xmlns:a16="http://schemas.microsoft.com/office/drawing/2014/main" id="{AB729E76-CE45-DFB9-B3E7-34137FF634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6251" y="2159207"/>
            <a:ext cx="2706394" cy="1925644"/>
          </a:xfrm>
          <a:prstGeom prst="rect">
            <a:avLst/>
          </a:prstGeom>
        </p:spPr>
      </p:pic>
      <p:pic>
        <p:nvPicPr>
          <p:cNvPr id="23" name="Picture 22" descr="A picture containing stone&#10;&#10;Description automatically generated">
            <a:extLst>
              <a:ext uri="{FF2B5EF4-FFF2-40B4-BE49-F238E27FC236}">
                <a16:creationId xmlns:a16="http://schemas.microsoft.com/office/drawing/2014/main" id="{575AF1D0-C5DF-AFD8-D065-05AC60217F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56251" y="4111005"/>
            <a:ext cx="2706394" cy="1925644"/>
          </a:xfrm>
          <a:prstGeom prst="rect">
            <a:avLst/>
          </a:prstGeom>
        </p:spPr>
      </p:pic>
      <p:pic>
        <p:nvPicPr>
          <p:cNvPr id="24" name="Picture 23" descr="A person's face on a brick wall&#10;&#10;Description automatically generated with low confidence">
            <a:extLst>
              <a:ext uri="{FF2B5EF4-FFF2-40B4-BE49-F238E27FC236}">
                <a16:creationId xmlns:a16="http://schemas.microsoft.com/office/drawing/2014/main" id="{854A36A3-13BE-AE0A-164B-D3612F08F1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56251" y="207036"/>
            <a:ext cx="2706394" cy="19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19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at in a cage&#10;&#10;Description automatically generated with low confidence">
            <a:extLst>
              <a:ext uri="{FF2B5EF4-FFF2-40B4-BE49-F238E27FC236}">
                <a16:creationId xmlns:a16="http://schemas.microsoft.com/office/drawing/2014/main" id="{E45247AB-2274-C1CE-8FBB-B2303B757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22303" y="2676352"/>
            <a:ext cx="2645697" cy="182513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34139-F3DC-3C27-A474-AF8F0D8B1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17C4-576E-4EE2-CA86-0D2430BE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41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F52226A-5C73-9940-EE87-1B5A253A2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Aantal rotaties</a:t>
            </a:r>
            <a:endParaRPr lang="en-US" dirty="0"/>
          </a:p>
        </p:txBody>
      </p:sp>
      <p:pic>
        <p:nvPicPr>
          <p:cNvPr id="9" name="Picture 8" descr="A picture containing building, fireplace&#10;&#10;Description automatically generated">
            <a:extLst>
              <a:ext uri="{FF2B5EF4-FFF2-40B4-BE49-F238E27FC236}">
                <a16:creationId xmlns:a16="http://schemas.microsoft.com/office/drawing/2014/main" id="{20590598-435C-039D-FC85-50648234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47" y="2676352"/>
            <a:ext cx="2645697" cy="1825139"/>
          </a:xfrm>
          <a:prstGeom prst="rect">
            <a:avLst/>
          </a:prstGeom>
        </p:spPr>
      </p:pic>
      <p:pic>
        <p:nvPicPr>
          <p:cNvPr id="11" name="Picture 10" descr="A picture containing indoor, building, fireplace, bathroom&#10;&#10;Description automatically generated">
            <a:extLst>
              <a:ext uri="{FF2B5EF4-FFF2-40B4-BE49-F238E27FC236}">
                <a16:creationId xmlns:a16="http://schemas.microsoft.com/office/drawing/2014/main" id="{3F07FB62-A252-1FE1-F58C-FBF4AE327A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49" y="2676352"/>
            <a:ext cx="2645697" cy="1825139"/>
          </a:xfrm>
          <a:prstGeom prst="rect">
            <a:avLst/>
          </a:prstGeom>
        </p:spPr>
      </p:pic>
      <p:pic>
        <p:nvPicPr>
          <p:cNvPr id="13" name="Picture 12" descr="A picture containing indoor, bathroom&#10;&#10;Description automatically generated">
            <a:extLst>
              <a:ext uri="{FF2B5EF4-FFF2-40B4-BE49-F238E27FC236}">
                <a16:creationId xmlns:a16="http://schemas.microsoft.com/office/drawing/2014/main" id="{E4D9FF3E-61AF-32F1-C673-BAD5C2CB3E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051" y="2676351"/>
            <a:ext cx="2645697" cy="1825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9B42B2-74F5-1EA0-E4FE-E115234BCFDF}"/>
                  </a:ext>
                </a:extLst>
              </p:cNvPr>
              <p:cNvSpPr txBox="1"/>
              <p:nvPr/>
            </p:nvSpPr>
            <p:spPr>
              <a:xfrm>
                <a:off x="1322640" y="4519764"/>
                <a:ext cx="903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9B42B2-74F5-1EA0-E4FE-E115234B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40" y="4519764"/>
                <a:ext cx="903709" cy="276999"/>
              </a:xfrm>
              <a:prstGeom prst="rect">
                <a:avLst/>
              </a:prstGeom>
              <a:blipFill>
                <a:blip r:embed="rId7"/>
                <a:stretch>
                  <a:fillRect l="-2703" r="-473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9AE4D1-ABDA-C2DB-DB96-D70D42D418FC}"/>
                  </a:ext>
                </a:extLst>
              </p:cNvPr>
              <p:cNvSpPr txBox="1"/>
              <p:nvPr/>
            </p:nvSpPr>
            <p:spPr>
              <a:xfrm>
                <a:off x="4179342" y="4519764"/>
                <a:ext cx="9037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9AE4D1-ABDA-C2DB-DB96-D70D42D41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342" y="4519764"/>
                <a:ext cx="903709" cy="276999"/>
              </a:xfrm>
              <a:prstGeom prst="rect">
                <a:avLst/>
              </a:prstGeom>
              <a:blipFill>
                <a:blip r:embed="rId8"/>
                <a:stretch>
                  <a:fillRect l="-2703" r="-473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01073-6A44-B1DF-37B2-1F28BC2FBA1E}"/>
                  </a:ext>
                </a:extLst>
              </p:cNvPr>
              <p:cNvSpPr txBox="1"/>
              <p:nvPr/>
            </p:nvSpPr>
            <p:spPr>
              <a:xfrm>
                <a:off x="6972200" y="4513601"/>
                <a:ext cx="1031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9C01073-6A44-B1DF-37B2-1F28BC2FB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200" y="4513601"/>
                <a:ext cx="1031949" cy="276999"/>
              </a:xfrm>
              <a:prstGeom prst="rect">
                <a:avLst/>
              </a:prstGeom>
              <a:blipFill>
                <a:blip r:embed="rId9"/>
                <a:stretch>
                  <a:fillRect l="-2367" r="-532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D75A48-1CFF-A87B-D29C-B453DEE45694}"/>
                  </a:ext>
                </a:extLst>
              </p:cNvPr>
              <p:cNvSpPr txBox="1"/>
              <p:nvPr/>
            </p:nvSpPr>
            <p:spPr>
              <a:xfrm>
                <a:off x="9799762" y="4513602"/>
                <a:ext cx="10319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</m:sub>
                      </m:sSub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9D75A48-1CFF-A87B-D29C-B453DEE45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762" y="4513602"/>
                <a:ext cx="1031949" cy="276999"/>
              </a:xfrm>
              <a:prstGeom prst="rect">
                <a:avLst/>
              </a:prstGeom>
              <a:blipFill>
                <a:blip r:embed="rId10"/>
                <a:stretch>
                  <a:fillRect l="-2367" r="-473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44A6870E-15F4-81FE-7AAE-167C29251119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582339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Kwaliteit convergeert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7364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EC79736D-B73A-11B7-2B57-9EE93051E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16501" y="140812"/>
            <a:ext cx="2041857" cy="2609848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45F183-5D6F-3B0A-806F-272CD78FE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D3E31-FD48-30F9-D4C2-6D455AC15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36E55A-94DA-6D3A-B30D-26266AD5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Adaptieve gridgeneratie</a:t>
            </a:r>
            <a:endParaRPr lang="en-US" dirty="0"/>
          </a:p>
        </p:txBody>
      </p:sp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622FB62-8352-82CE-E00F-8C8B40703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1650" y="140812"/>
            <a:ext cx="2041858" cy="2609850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69934721-E9F7-513E-E87B-6B675551A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01" y="3185154"/>
            <a:ext cx="2041857" cy="2609848"/>
          </a:xfrm>
          <a:prstGeom prst="rect">
            <a:avLst/>
          </a:prstGeom>
        </p:spPr>
      </p:pic>
      <p:pic>
        <p:nvPicPr>
          <p:cNvPr id="17" name="Picture 16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90F5DF-5D34-2CD9-5110-BDA570CC1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1650" y="3199126"/>
            <a:ext cx="2041858" cy="260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6EA63B-62BD-47FA-1D11-41F23F7A162B}"/>
                  </a:ext>
                </a:extLst>
              </p:cNvPr>
              <p:cNvSpPr txBox="1"/>
              <p:nvPr/>
            </p:nvSpPr>
            <p:spPr>
              <a:xfrm>
                <a:off x="8293813" y="5795002"/>
                <a:ext cx="887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=530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6EA63B-62BD-47FA-1D11-41F23F7A1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813" y="5795002"/>
                <a:ext cx="887231" cy="276999"/>
              </a:xfrm>
              <a:prstGeom prst="rect">
                <a:avLst/>
              </a:prstGeom>
              <a:blipFill>
                <a:blip r:embed="rId7"/>
                <a:stretch>
                  <a:fillRect l="-2759" r="-620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CEB246-F305-3B9E-B16E-718FFCB16429}"/>
                  </a:ext>
                </a:extLst>
              </p:cNvPr>
              <p:cNvSpPr txBox="1"/>
              <p:nvPr/>
            </p:nvSpPr>
            <p:spPr>
              <a:xfrm>
                <a:off x="8293813" y="2757010"/>
                <a:ext cx="8872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=530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3CEB246-F305-3B9E-B16E-718FFCB16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813" y="2757010"/>
                <a:ext cx="887231" cy="276999"/>
              </a:xfrm>
              <a:prstGeom prst="rect">
                <a:avLst/>
              </a:prstGeom>
              <a:blipFill>
                <a:blip r:embed="rId8"/>
                <a:stretch>
                  <a:fillRect l="-2759" r="-620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195C8-3312-D2B5-D618-B0691E690189}"/>
                  </a:ext>
                </a:extLst>
              </p:cNvPr>
              <p:cNvSpPr txBox="1"/>
              <p:nvPr/>
            </p:nvSpPr>
            <p:spPr>
              <a:xfrm>
                <a:off x="10484843" y="5795001"/>
                <a:ext cx="101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=1300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1C195C8-3312-D2B5-D618-B0691E69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4843" y="5795001"/>
                <a:ext cx="1015471" cy="276999"/>
              </a:xfrm>
              <a:prstGeom prst="rect">
                <a:avLst/>
              </a:prstGeom>
              <a:blipFill>
                <a:blip r:embed="rId9"/>
                <a:stretch>
                  <a:fillRect l="-2395" r="-4192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DD17A7-4C62-1016-5056-E8ACE90BA539}"/>
                  </a:ext>
                </a:extLst>
              </p:cNvPr>
              <p:cNvSpPr txBox="1"/>
              <p:nvPr/>
            </p:nvSpPr>
            <p:spPr>
              <a:xfrm>
                <a:off x="10519064" y="2757787"/>
                <a:ext cx="10154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l-NL" b="0" i="1" smtClean="0">
                          <a:latin typeface="Cambria Math" panose="02040503050406030204" pitchFamily="18" charset="0"/>
                        </a:rPr>
                        <m:t>=1000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DDD17A7-4C62-1016-5056-E8ACE90BA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064" y="2757787"/>
                <a:ext cx="1015471" cy="276999"/>
              </a:xfrm>
              <a:prstGeom prst="rect">
                <a:avLst/>
              </a:prstGeom>
              <a:blipFill>
                <a:blip r:embed="rId10"/>
                <a:stretch>
                  <a:fillRect l="-2410" r="-481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58EB4943-D60F-742E-21EE-DEFBDDAF8823}"/>
              </a:ext>
            </a:extLst>
          </p:cNvPr>
          <p:cNvSpPr txBox="1"/>
          <p:nvPr/>
        </p:nvSpPr>
        <p:spPr>
          <a:xfrm>
            <a:off x="6492459" y="117437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Adaptief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30A9C1-9206-2ED2-80B9-8136EC43E65D}"/>
              </a:ext>
            </a:extLst>
          </p:cNvPr>
          <p:cNvSpPr txBox="1"/>
          <p:nvPr/>
        </p:nvSpPr>
        <p:spPr>
          <a:xfrm>
            <a:off x="6043618" y="4319385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Niet adaptief</a:t>
            </a:r>
            <a:endParaRPr lang="en-US" dirty="0"/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7D4CC04B-5FCD-F840-DEF7-690E9594861C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5823396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Focus op gedetailleerde regio’s</a:t>
            </a:r>
          </a:p>
          <a:p>
            <a:endParaRPr lang="nl-NL" dirty="0"/>
          </a:p>
          <a:p>
            <a:r>
              <a:rPr lang="nl-NL" dirty="0"/>
              <a:t>Voordelig bij gelimiteerd aantal patches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457200" lvl="1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17291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EEAE0C-0CCE-EDBF-6428-0164F3916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3069" y="1777047"/>
            <a:ext cx="5620534" cy="3896269"/>
          </a:xfrm>
          <a:ln w="12700"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43414-B1EE-90E9-CFE8-ACB85FBF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D778-F9FA-F858-D596-20D5DC3F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6A754E-9615-4615-23CC-F78CE4EF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Verschillende materialen</a:t>
            </a:r>
            <a:endParaRPr lang="en-US" dirty="0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AF8200-917C-E93E-4D8A-25CFE338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4047234"/>
            <a:ext cx="2600046" cy="1779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5C095-FE5C-E18A-4EE7-01BD09FC1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" y="1359036"/>
            <a:ext cx="2600046" cy="20583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ECB248-33A1-E570-8BAB-F40BFA15E9E2}"/>
              </a:ext>
            </a:extLst>
          </p:cNvPr>
          <p:cNvSpPr txBox="1"/>
          <p:nvPr/>
        </p:nvSpPr>
        <p:spPr>
          <a:xfrm>
            <a:off x="1726142" y="3424543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4000" dirty="0"/>
              <a:t>+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54911-B0CF-1BA1-B4FD-24AC3A17CACD}"/>
              </a:ext>
            </a:extLst>
          </p:cNvPr>
          <p:cNvSpPr txBox="1"/>
          <p:nvPr/>
        </p:nvSpPr>
        <p:spPr>
          <a:xfrm>
            <a:off x="4494468" y="3431681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4000" dirty="0"/>
              <a:t>=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2AC9EE-231D-44E0-4FB8-78D892593C65}"/>
                  </a:ext>
                </a:extLst>
              </p:cNvPr>
              <p:cNvSpPr txBox="1"/>
              <p:nvPr/>
            </p:nvSpPr>
            <p:spPr>
              <a:xfrm>
                <a:off x="574800" y="1028947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2AC9EE-231D-44E0-4FB8-78D892593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0" y="1028947"/>
                <a:ext cx="238014" cy="276999"/>
              </a:xfrm>
              <a:prstGeom prst="rect">
                <a:avLst/>
              </a:prstGeom>
              <a:blipFill>
                <a:blip r:embed="rId5"/>
                <a:stretch>
                  <a:fillRect l="-20513" r="-51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7CF33C-5774-19A3-5E44-26E92294CCFF}"/>
                  </a:ext>
                </a:extLst>
              </p:cNvPr>
              <p:cNvSpPr txBox="1"/>
              <p:nvPr/>
            </p:nvSpPr>
            <p:spPr>
              <a:xfrm>
                <a:off x="574800" y="3739457"/>
                <a:ext cx="265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7CF33C-5774-19A3-5E44-26E92294C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0" y="3739457"/>
                <a:ext cx="265777" cy="276999"/>
              </a:xfrm>
              <a:prstGeom prst="rect">
                <a:avLst/>
              </a:prstGeom>
              <a:blipFill>
                <a:blip r:embed="rId6"/>
                <a:stretch>
                  <a:fillRect l="-18182" r="-227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619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EEAE0C-0CCE-EDBF-6428-0164F3916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327857" y="1777047"/>
            <a:ext cx="4921602" cy="3896269"/>
          </a:xfrm>
          <a:ln w="12700"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43414-B1EE-90E9-CFE8-ACB85FBF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D778-F9FA-F858-D596-20D5DC3F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6A754E-9615-4615-23CC-F78CE4EF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Verschillende materialen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AF8200-917C-E93E-4D8A-25CFE338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2073" y="4047234"/>
            <a:ext cx="2247899" cy="1779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5C095-FE5C-E18A-4EE7-01BD09FC12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46838" y="1359036"/>
            <a:ext cx="2058370" cy="20583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ECB248-33A1-E570-8BAB-F40BFA15E9E2}"/>
              </a:ext>
            </a:extLst>
          </p:cNvPr>
          <p:cNvSpPr txBox="1"/>
          <p:nvPr/>
        </p:nvSpPr>
        <p:spPr>
          <a:xfrm>
            <a:off x="1726142" y="3424543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4000" dirty="0"/>
              <a:t>+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54911-B0CF-1BA1-B4FD-24AC3A17CACD}"/>
              </a:ext>
            </a:extLst>
          </p:cNvPr>
          <p:cNvSpPr txBox="1"/>
          <p:nvPr/>
        </p:nvSpPr>
        <p:spPr>
          <a:xfrm>
            <a:off x="4494468" y="3431681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4000" dirty="0"/>
              <a:t>=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2AC9EE-231D-44E0-4FB8-78D892593C65}"/>
                  </a:ext>
                </a:extLst>
              </p:cNvPr>
              <p:cNvSpPr txBox="1"/>
              <p:nvPr/>
            </p:nvSpPr>
            <p:spPr>
              <a:xfrm>
                <a:off x="846838" y="1055166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2AC9EE-231D-44E0-4FB8-78D892593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38" y="1055166"/>
                <a:ext cx="238014" cy="276999"/>
              </a:xfrm>
              <a:prstGeom prst="rect">
                <a:avLst/>
              </a:prstGeom>
              <a:blipFill>
                <a:blip r:embed="rId5"/>
                <a:stretch>
                  <a:fillRect l="-23077" r="-256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7CF33C-5774-19A3-5E44-26E92294CCFF}"/>
                  </a:ext>
                </a:extLst>
              </p:cNvPr>
              <p:cNvSpPr txBox="1"/>
              <p:nvPr/>
            </p:nvSpPr>
            <p:spPr>
              <a:xfrm>
                <a:off x="753230" y="3743364"/>
                <a:ext cx="265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7CF33C-5774-19A3-5E44-26E92294C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30" y="3743364"/>
                <a:ext cx="265777" cy="276999"/>
              </a:xfrm>
              <a:prstGeom prst="rect">
                <a:avLst/>
              </a:prstGeom>
              <a:blipFill>
                <a:blip r:embed="rId6"/>
                <a:stretch>
                  <a:fillRect l="-20930" r="-232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7518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EEAE0C-0CCE-EDBF-6428-0164F39165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807" b="928"/>
          <a:stretch/>
        </p:blipFill>
        <p:spPr>
          <a:xfrm>
            <a:off x="6096000" y="1844331"/>
            <a:ext cx="3776133" cy="3860086"/>
          </a:xfrm>
          <a:ln w="12700"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43414-B1EE-90E9-CFE8-ACB85FBF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CD778-F9FA-F858-D596-20D5DC3FB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6A754E-9615-4615-23CC-F78CE4EF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Verschillende materialen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AF8200-917C-E93E-4D8A-25CFE338D5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6872" y="4047234"/>
            <a:ext cx="1738302" cy="177958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5C095-FE5C-E18A-4EE7-01BD09FC12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4800" y="2080545"/>
            <a:ext cx="2600046" cy="13087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ECB248-33A1-E570-8BAB-F40BFA15E9E2}"/>
              </a:ext>
            </a:extLst>
          </p:cNvPr>
          <p:cNvSpPr txBox="1"/>
          <p:nvPr/>
        </p:nvSpPr>
        <p:spPr>
          <a:xfrm>
            <a:off x="1726142" y="3424543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4000" dirty="0"/>
              <a:t>+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954911-B0CF-1BA1-B4FD-24AC3A17CACD}"/>
              </a:ext>
            </a:extLst>
          </p:cNvPr>
          <p:cNvSpPr txBox="1"/>
          <p:nvPr/>
        </p:nvSpPr>
        <p:spPr>
          <a:xfrm>
            <a:off x="4494468" y="3431681"/>
            <a:ext cx="29976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4000" dirty="0"/>
              <a:t>=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2AC9EE-231D-44E0-4FB8-78D892593C65}"/>
                  </a:ext>
                </a:extLst>
              </p:cNvPr>
              <p:cNvSpPr txBox="1"/>
              <p:nvPr/>
            </p:nvSpPr>
            <p:spPr>
              <a:xfrm>
                <a:off x="574800" y="1773645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2AC9EE-231D-44E0-4FB8-78D892593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00" y="1773645"/>
                <a:ext cx="238014" cy="276999"/>
              </a:xfrm>
              <a:prstGeom prst="rect">
                <a:avLst/>
              </a:prstGeom>
              <a:blipFill>
                <a:blip r:embed="rId5"/>
                <a:stretch>
                  <a:fillRect l="-20513" r="-512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7CF33C-5774-19A3-5E44-26E92294CCFF}"/>
                  </a:ext>
                </a:extLst>
              </p:cNvPr>
              <p:cNvSpPr txBox="1"/>
              <p:nvPr/>
            </p:nvSpPr>
            <p:spPr>
              <a:xfrm>
                <a:off x="1006872" y="3717145"/>
                <a:ext cx="265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7CF33C-5774-19A3-5E44-26E92294C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72" y="3717145"/>
                <a:ext cx="265777" cy="276999"/>
              </a:xfrm>
              <a:prstGeom prst="rect">
                <a:avLst/>
              </a:prstGeom>
              <a:blipFill>
                <a:blip r:embed="rId6"/>
                <a:stretch>
                  <a:fillRect l="-18182" r="-227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519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46E4-65C7-4460-B22D-AF82D5DA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733D8-1E68-4690-A690-1EE9A7A6C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CB713-736C-4153-8670-1ACE7CA7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35</a:t>
            </a:r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2394809-8F55-4392-9972-9E00B6863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800" y="38430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052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821FDC-078A-4A46-A31D-60786B55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Hoe kan een vlak computationeel onderverdeeld worden in een grid dat de stijl van Piet Mondriaan benadert?</a:t>
            </a:r>
          </a:p>
          <a:p>
            <a:pPr lvl="1"/>
            <a:r>
              <a:rPr lang="nl-NL" dirty="0"/>
              <a:t>Recursieve gridverdeling op basis van een aantal heuristieken</a:t>
            </a:r>
          </a:p>
          <a:p>
            <a:pPr lvl="1"/>
            <a:endParaRPr lang="nl-NL" dirty="0"/>
          </a:p>
          <a:p>
            <a:pPr marL="914400" lvl="1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85000"/>
                  </a:schemeClr>
                </a:solidFill>
              </a:rPr>
              <a:t>Welke heuristieken kunnen gebruikt worden om het resulterende grid aan te passen zodat het betere resultaten geeft?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Adaptieve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splitsing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via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hiërarchische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randdetectie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Gedilateerde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variant</a:t>
            </a:r>
            <a:endParaRPr lang="nl-NL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207527-03D1-49CC-89BD-52A1E14C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C9D3B-CF8E-417F-AEB7-FC2F5FDB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36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7440F6-4838-440A-A647-7F740645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401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821FDC-078A-4A46-A31D-60786B550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>
                <a:solidFill>
                  <a:schemeClr val="bg1">
                    <a:lumMod val="85000"/>
                  </a:schemeClr>
                </a:solidFill>
              </a:rPr>
              <a:t>Hoe kan een vlak computationeel onderverdeeld worden in een grid dat de stijl van Piet Mondriaan benadert?</a:t>
            </a:r>
          </a:p>
          <a:p>
            <a:pPr lvl="1"/>
            <a:r>
              <a:rPr lang="nl-NL" dirty="0">
                <a:solidFill>
                  <a:schemeClr val="bg1">
                    <a:lumMod val="85000"/>
                  </a:schemeClr>
                </a:solidFill>
              </a:rPr>
              <a:t>Recursieve gridverdeling op basis van een aantal heuristieken</a:t>
            </a:r>
          </a:p>
          <a:p>
            <a:pPr marL="914400" lvl="1" indent="-457200">
              <a:buFont typeface="+mj-lt"/>
              <a:buAutoNum type="arabicPeriod"/>
            </a:pPr>
            <a:endParaRPr lang="nl-NL" dirty="0"/>
          </a:p>
          <a:p>
            <a:pPr marL="914400" lvl="1" indent="-457200">
              <a:buFont typeface="+mj-lt"/>
              <a:buAutoNum type="arabicPeriod"/>
            </a:pPr>
            <a:endParaRPr lang="nl-NL" dirty="0"/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Welke heuristieken kunnen gebruikt worden om het resulterende grid aan te passen zodat het betere resultaten geeft?</a:t>
            </a:r>
          </a:p>
          <a:p>
            <a:pPr lvl="1"/>
            <a:r>
              <a:rPr lang="en-US" dirty="0" err="1"/>
              <a:t>Adaptieve</a:t>
            </a:r>
            <a:r>
              <a:rPr lang="en-US" dirty="0"/>
              <a:t> </a:t>
            </a:r>
            <a:r>
              <a:rPr lang="en-US" dirty="0" err="1"/>
              <a:t>splitsing</a:t>
            </a:r>
            <a:r>
              <a:rPr lang="en-US" dirty="0"/>
              <a:t> via </a:t>
            </a:r>
            <a:r>
              <a:rPr lang="en-US" dirty="0" err="1"/>
              <a:t>hiërarchische</a:t>
            </a:r>
            <a:r>
              <a:rPr lang="en-US" dirty="0"/>
              <a:t> </a:t>
            </a:r>
            <a:r>
              <a:rPr lang="en-US" dirty="0" err="1"/>
              <a:t>randdetectie</a:t>
            </a:r>
            <a:endParaRPr lang="en-US" dirty="0"/>
          </a:p>
          <a:p>
            <a:pPr lvl="1"/>
            <a:r>
              <a:rPr lang="en-US" dirty="0" err="1"/>
              <a:t>Gedilateerde</a:t>
            </a:r>
            <a:r>
              <a:rPr lang="en-US" dirty="0"/>
              <a:t> variant</a:t>
            </a:r>
            <a:endParaRPr lang="nl-NL" dirty="0"/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207527-03D1-49CC-89BD-52A1E14C1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C9D3B-CF8E-417F-AEB7-FC2F5FDB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36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7440F6-4838-440A-A647-7F740645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90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902192-6863-443F-9345-FB54BBE52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Onderzoek naar meer nuttige features</a:t>
            </a:r>
          </a:p>
          <a:p>
            <a:endParaRPr lang="nl-NL" dirty="0"/>
          </a:p>
          <a:p>
            <a:r>
              <a:rPr lang="nl-NL" dirty="0"/>
              <a:t>Continuïteit tussen naastliggende patches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EEC62-9280-4CA2-AE0E-44F7152EB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20AA5-5490-489F-8BB5-CE026D8C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39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5B16080-7058-429B-92BB-49DA0679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Toekomstig werk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8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063559-A711-4449-80E3-1F0061C1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732CC-4AEA-45F0-990B-D3999232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2268B8-A7C6-4B1C-B60C-22B43B61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Pipeline: voorbeeld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BCC7A-1335-736C-617B-6FEF566EF5F8}"/>
              </a:ext>
            </a:extLst>
          </p:cNvPr>
          <p:cNvSpPr txBox="1"/>
          <p:nvPr/>
        </p:nvSpPr>
        <p:spPr>
          <a:xfrm>
            <a:off x="9248060" y="1250586"/>
            <a:ext cx="28517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dirty="0"/>
              <a:t>Keuze van de afbeeldingen en instellingen</a:t>
            </a:r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Generatie van het grid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D204E-078C-0621-2927-386277953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28" y="1453115"/>
            <a:ext cx="1933914" cy="24725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 descr="A picture containing wooden, wood, dirty&#10;&#10;Description automatically generated">
            <a:extLst>
              <a:ext uri="{FF2B5EF4-FFF2-40B4-BE49-F238E27FC236}">
                <a16:creationId xmlns:a16="http://schemas.microsoft.com/office/drawing/2014/main" id="{F5823FB7-241A-F9D5-4EF2-0CE0F6CE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66" y="4296708"/>
            <a:ext cx="2527332" cy="1673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4FF0E3-89B5-687E-E420-8D31A758F4B6}"/>
                  </a:ext>
                </a:extLst>
              </p:cNvPr>
              <p:cNvSpPr txBox="1"/>
              <p:nvPr/>
            </p:nvSpPr>
            <p:spPr>
              <a:xfrm>
                <a:off x="1879278" y="1144101"/>
                <a:ext cx="265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4FF0E3-89B5-687E-E420-8D31A758F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278" y="1144101"/>
                <a:ext cx="265777" cy="276999"/>
              </a:xfrm>
              <a:prstGeom prst="rect">
                <a:avLst/>
              </a:prstGeom>
              <a:blipFill>
                <a:blip r:embed="rId5"/>
                <a:stretch>
                  <a:fillRect l="-18182" r="-227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7FEAAE-EB46-F47E-5403-917E5D9E24F8}"/>
                  </a:ext>
                </a:extLst>
              </p:cNvPr>
              <p:cNvSpPr txBox="1"/>
              <p:nvPr/>
            </p:nvSpPr>
            <p:spPr>
              <a:xfrm>
                <a:off x="1851515" y="3972669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7FEAAE-EB46-F47E-5403-917E5D9E2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515" y="3972669"/>
                <a:ext cx="238014" cy="276999"/>
              </a:xfrm>
              <a:prstGeom prst="rect">
                <a:avLst/>
              </a:prstGeom>
              <a:blipFill>
                <a:blip r:embed="rId6"/>
                <a:stretch>
                  <a:fillRect l="-23077" r="-256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raccoon in a cage&#10;&#10;Description automatically generated with medium confidence">
            <a:extLst>
              <a:ext uri="{FF2B5EF4-FFF2-40B4-BE49-F238E27FC236}">
                <a16:creationId xmlns:a16="http://schemas.microsoft.com/office/drawing/2014/main" id="{7F967973-7656-B278-C58F-0C49AFF2D2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6" t="1381" r="3243" b="5113"/>
          <a:stretch/>
        </p:blipFill>
        <p:spPr>
          <a:xfrm>
            <a:off x="4128937" y="1453115"/>
            <a:ext cx="1934687" cy="24881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AAF1E3C-6606-A613-A975-CFBA165C7B9A}"/>
              </a:ext>
            </a:extLst>
          </p:cNvPr>
          <p:cNvCxnSpPr/>
          <p:nvPr/>
        </p:nvCxnSpPr>
        <p:spPr>
          <a:xfrm>
            <a:off x="3198078" y="2692694"/>
            <a:ext cx="723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639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7091F3-B7DD-41D1-AEE5-EE0154EAA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/>
              <a:t>[1] Zhang, Q., Shen, X., Xu, L., and Jia, J. (2014). Rolling guidance filter. In ECCV</a:t>
            </a:r>
          </a:p>
          <a:p>
            <a:pPr marL="0" indent="0">
              <a:buNone/>
            </a:pPr>
            <a:r>
              <a:rPr lang="en-GB" sz="1800" dirty="0"/>
              <a:t>[2] Canny, J. (1986). A computational approach to edge detection. IEEE Transactions on Pattern Analysis and Machine Intelligence, PAMI-8(6):679–698.</a:t>
            </a:r>
          </a:p>
          <a:p>
            <a:pPr marL="0" indent="0">
              <a:buNone/>
            </a:pPr>
            <a:r>
              <a:rPr lang="en-GB" sz="1800" dirty="0"/>
              <a:t>[3] </a:t>
            </a:r>
            <a:r>
              <a:rPr lang="en-US" sz="1800" dirty="0" err="1"/>
              <a:t>Iseringhausen</a:t>
            </a:r>
            <a:r>
              <a:rPr lang="en-US" sz="1800" dirty="0"/>
              <a:t>, J., </a:t>
            </a:r>
            <a:r>
              <a:rPr lang="en-US" sz="1800" dirty="0" err="1"/>
              <a:t>Weinmann</a:t>
            </a:r>
            <a:r>
              <a:rPr lang="en-US" sz="1800" dirty="0"/>
              <a:t>, M., Huang, W., and Hullin, M. B. (2020). Computational</a:t>
            </a:r>
            <a:br>
              <a:rPr lang="en-US" sz="1800" dirty="0"/>
            </a:br>
            <a:r>
              <a:rPr lang="en-US" sz="1800" dirty="0"/>
              <a:t>parquetry: Fabricated style transfer with wood pixels. ACM Trans. Graph., 39(2) </a:t>
            </a:r>
            <a:endParaRPr lang="en-GB" sz="1800" dirty="0"/>
          </a:p>
          <a:p>
            <a:pPr marL="0" indent="0">
              <a:buNone/>
            </a:pPr>
            <a:r>
              <a:rPr lang="en-GB" sz="1800" dirty="0"/>
              <a:t>[4] Sobel, I. (2014). An isotropic 3x3 image gradient operator. Presentation at Stanford A.I. Project 1968. </a:t>
            </a:r>
          </a:p>
          <a:p>
            <a:pPr marL="0" indent="0">
              <a:buNone/>
            </a:pPr>
            <a:r>
              <a:rPr lang="en-GB" sz="1800" dirty="0"/>
              <a:t>[5] </a:t>
            </a:r>
            <a:r>
              <a:rPr lang="en-GB" sz="1800" dirty="0" err="1"/>
              <a:t>Montabone</a:t>
            </a:r>
            <a:r>
              <a:rPr lang="en-GB" sz="1800" dirty="0"/>
              <a:t>, S. and Soto, A. (2010). Human detection using a mobile platform and novel features derived from a visual saliency mechanism. Image and Vision Computing, 28:391–402. </a:t>
            </a:r>
          </a:p>
          <a:p>
            <a:pPr marL="0" indent="0">
              <a:buNone/>
            </a:pPr>
            <a:br>
              <a:rPr lang="en-GB" sz="1800" dirty="0"/>
            </a:br>
            <a:endParaRPr lang="en-GB" sz="1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0B3308-779D-4D08-9E3E-0D3A2700C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06D30-57B3-4FD5-B1C3-8E5225784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40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AAE8EC-86F5-4567-A04D-20268CAA1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Referenties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94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5E8216-3C87-4277-A46D-0FC6601D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Vragen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754E7A-C0B6-4BAE-A559-306725775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0A824-CE13-4B47-AA56-DB563DEA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41</a:t>
            </a:r>
          </a:p>
        </p:txBody>
      </p:sp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A14C7911-B6ED-4765-BEED-B65E7330F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6400" y="3886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51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6DE6704-3CC2-87B6-579A-B15284947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39"/>
          <a:stretch/>
        </p:blipFill>
        <p:spPr>
          <a:xfrm>
            <a:off x="6499366" y="2244594"/>
            <a:ext cx="5301065" cy="3655756"/>
          </a:xfrm>
          <a:ln w="12700">
            <a:solidFill>
              <a:schemeClr val="tx1"/>
            </a:solidFill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4E45A-AB31-6255-056B-DDC373E4A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D9FDE-60D6-CD70-B67B-B3CB1B894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D9C538-D264-759A-7B5A-80D9BB29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Saliency [5]</a:t>
            </a:r>
            <a:endParaRPr lang="en-US" dirty="0"/>
          </a:p>
        </p:txBody>
      </p:sp>
      <p:pic>
        <p:nvPicPr>
          <p:cNvPr id="9" name="Picture 8" descr="A close up of an eye&#10;&#10;Description automatically generated with medium confidence">
            <a:extLst>
              <a:ext uri="{FF2B5EF4-FFF2-40B4-BE49-F238E27FC236}">
                <a16:creationId xmlns:a16="http://schemas.microsoft.com/office/drawing/2014/main" id="{5DD79F8B-E832-487B-7E26-A16EAD2A3E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9" r="1676"/>
          <a:stretch/>
        </p:blipFill>
        <p:spPr>
          <a:xfrm>
            <a:off x="642174" y="2244593"/>
            <a:ext cx="5301064" cy="3683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8B9151E4-0EEB-8394-A263-F8F30A25CEB1}"/>
              </a:ext>
            </a:extLst>
          </p:cNvPr>
          <p:cNvSpPr txBox="1">
            <a:spLocks/>
          </p:cNvSpPr>
          <p:nvPr/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Detecteert opvallende regio’s a.d.h.v. verschillende features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E8613-1600-3568-313A-4082223D9347}"/>
              </a:ext>
            </a:extLst>
          </p:cNvPr>
          <p:cNvSpPr txBox="1"/>
          <p:nvPr/>
        </p:nvSpPr>
        <p:spPr>
          <a:xfrm>
            <a:off x="819963" y="6256288"/>
            <a:ext cx="7232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800" dirty="0">
                <a:solidFill>
                  <a:schemeClr val="bg1"/>
                </a:solidFill>
              </a:rPr>
              <a:t>[5] </a:t>
            </a:r>
            <a:r>
              <a:rPr lang="en-GB" sz="800" dirty="0" err="1">
                <a:solidFill>
                  <a:schemeClr val="bg1"/>
                </a:solidFill>
              </a:rPr>
              <a:t>Montabone</a:t>
            </a:r>
            <a:r>
              <a:rPr lang="en-GB" sz="800" dirty="0">
                <a:solidFill>
                  <a:schemeClr val="bg1"/>
                </a:solidFill>
              </a:rPr>
              <a:t>, S. and Soto, A. (2010). Human detection using a mobile platform and novel features derived from a visual saliency mechanism. Image and Vision Computing, 28:391–402. </a:t>
            </a:r>
          </a:p>
        </p:txBody>
      </p:sp>
    </p:spTree>
    <p:extLst>
      <p:ext uri="{BB962C8B-B14F-4D97-AF65-F5344CB8AC3E}">
        <p14:creationId xmlns:p14="http://schemas.microsoft.com/office/powerpoint/2010/main" val="3078496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wooden, wood, dirty&#10;&#10;Description automatically generated">
            <a:extLst>
              <a:ext uri="{FF2B5EF4-FFF2-40B4-BE49-F238E27FC236}">
                <a16:creationId xmlns:a16="http://schemas.microsoft.com/office/drawing/2014/main" id="{F5FF78D6-CE0C-A92E-DEC7-5B9E85D9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66" y="4296708"/>
            <a:ext cx="2527332" cy="1673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063559-A711-4449-80E3-1F0061C1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732CC-4AEA-45F0-990B-D3999232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2268B8-A7C6-4B1C-B60C-22B43B61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Pipeline: voorbeeld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FBCC7A-1335-736C-617B-6FEF566EF5F8}"/>
              </a:ext>
            </a:extLst>
          </p:cNvPr>
          <p:cNvSpPr txBox="1"/>
          <p:nvPr/>
        </p:nvSpPr>
        <p:spPr>
          <a:xfrm>
            <a:off x="9248060" y="1250586"/>
            <a:ext cx="2851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dirty="0"/>
              <a:t>Keuze van de afbeeldingen en instellingen</a:t>
            </a:r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Generatie van het grid</a:t>
            </a:r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Matching van de patches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468056-C22E-0960-B301-55B993B6E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28" y="1453115"/>
            <a:ext cx="1933914" cy="24725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035F16-DA7B-AEE0-4F02-6461851838D7}"/>
                  </a:ext>
                </a:extLst>
              </p:cNvPr>
              <p:cNvSpPr txBox="1"/>
              <p:nvPr/>
            </p:nvSpPr>
            <p:spPr>
              <a:xfrm>
                <a:off x="1879278" y="1144101"/>
                <a:ext cx="265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3035F16-DA7B-AEE0-4F02-646185183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278" y="1144101"/>
                <a:ext cx="265777" cy="276999"/>
              </a:xfrm>
              <a:prstGeom prst="rect">
                <a:avLst/>
              </a:prstGeom>
              <a:blipFill>
                <a:blip r:embed="rId5"/>
                <a:stretch>
                  <a:fillRect l="-18182" r="-227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30D509-526A-73BD-DF5F-795FEECB4791}"/>
                  </a:ext>
                </a:extLst>
              </p:cNvPr>
              <p:cNvSpPr txBox="1"/>
              <p:nvPr/>
            </p:nvSpPr>
            <p:spPr>
              <a:xfrm>
                <a:off x="1851515" y="3972669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B30D509-526A-73BD-DF5F-795FEECB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515" y="3972669"/>
                <a:ext cx="238014" cy="276999"/>
              </a:xfrm>
              <a:prstGeom prst="rect">
                <a:avLst/>
              </a:prstGeom>
              <a:blipFill>
                <a:blip r:embed="rId6"/>
                <a:stretch>
                  <a:fillRect l="-23077" r="-256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 descr="A raccoon in a cage&#10;&#10;Description automatically generated with medium confidence">
            <a:extLst>
              <a:ext uri="{FF2B5EF4-FFF2-40B4-BE49-F238E27FC236}">
                <a16:creationId xmlns:a16="http://schemas.microsoft.com/office/drawing/2014/main" id="{A507FDBC-F76E-99A5-7393-F470E29765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6" t="1381" r="3243" b="5113"/>
          <a:stretch/>
        </p:blipFill>
        <p:spPr>
          <a:xfrm>
            <a:off x="4128937" y="1453115"/>
            <a:ext cx="1934687" cy="24881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Picture 24" descr="A picture containing wooden, wood, dirty&#10;&#10;Description automatically generated">
            <a:extLst>
              <a:ext uri="{FF2B5EF4-FFF2-40B4-BE49-F238E27FC236}">
                <a16:creationId xmlns:a16="http://schemas.microsoft.com/office/drawing/2014/main" id="{2FA27E05-F6B4-74F9-4337-9A8A2D0E7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70" t="67746" r="38515" b="24477"/>
          <a:stretch/>
        </p:blipFill>
        <p:spPr>
          <a:xfrm>
            <a:off x="4455308" y="4622613"/>
            <a:ext cx="1097370" cy="1149857"/>
          </a:xfrm>
          <a:prstGeom prst="rect">
            <a:avLst/>
          </a:prstGeom>
          <a:ln w="19050">
            <a:solidFill>
              <a:srgbClr val="11F200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D888AC2-B9B6-409F-8370-CDC47C7DE691}"/>
              </a:ext>
            </a:extLst>
          </p:cNvPr>
          <p:cNvSpPr/>
          <p:nvPr/>
        </p:nvSpPr>
        <p:spPr>
          <a:xfrm>
            <a:off x="4573587" y="2822575"/>
            <a:ext cx="355415" cy="342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1C2D9D-3960-BCB6-1472-31517F283FE4}"/>
              </a:ext>
            </a:extLst>
          </p:cNvPr>
          <p:cNvCxnSpPr>
            <a:cxnSpLocks/>
          </p:cNvCxnSpPr>
          <p:nvPr/>
        </p:nvCxnSpPr>
        <p:spPr>
          <a:xfrm>
            <a:off x="4791481" y="3332119"/>
            <a:ext cx="186919" cy="1046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6DC4FE-9252-E212-D43E-C443C94EA641}"/>
              </a:ext>
            </a:extLst>
          </p:cNvPr>
          <p:cNvCxnSpPr/>
          <p:nvPr/>
        </p:nvCxnSpPr>
        <p:spPr>
          <a:xfrm>
            <a:off x="3198078" y="2692694"/>
            <a:ext cx="723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82B3768-28C0-4670-82FE-3B3C014B5AD1}"/>
              </a:ext>
            </a:extLst>
          </p:cNvPr>
          <p:cNvCxnSpPr>
            <a:cxnSpLocks/>
          </p:cNvCxnSpPr>
          <p:nvPr/>
        </p:nvCxnSpPr>
        <p:spPr>
          <a:xfrm flipV="1">
            <a:off x="2494280" y="5274903"/>
            <a:ext cx="1684497" cy="257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C754C88-8B56-C1D1-94B4-3D06DAC17DE6}"/>
              </a:ext>
            </a:extLst>
          </p:cNvPr>
          <p:cNvSpPr/>
          <p:nvPr/>
        </p:nvSpPr>
        <p:spPr>
          <a:xfrm flipV="1">
            <a:off x="2302930" y="5495927"/>
            <a:ext cx="80435" cy="85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55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063559-A711-4449-80E3-1F0061C17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D732CC-4AEA-45F0-990B-D3999232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2268B8-A7C6-4B1C-B60C-22B43B61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Pipeline: voorbeeld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E2FC1-D849-9AF7-4F27-A5A9D7229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28" y="1453115"/>
            <a:ext cx="1933914" cy="24725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 descr="A raccoon in a cage&#10;&#10;Description automatically generated with medium confidence">
            <a:extLst>
              <a:ext uri="{FF2B5EF4-FFF2-40B4-BE49-F238E27FC236}">
                <a16:creationId xmlns:a16="http://schemas.microsoft.com/office/drawing/2014/main" id="{77835985-6129-3B3B-8790-7FC3FC24C0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6" t="1381" r="3243" b="5113"/>
          <a:stretch/>
        </p:blipFill>
        <p:spPr>
          <a:xfrm>
            <a:off x="4128937" y="1453115"/>
            <a:ext cx="1934687" cy="24881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9" name="Picture 18" descr="A picture containing wooden, wood, dirty&#10;&#10;Description automatically generated">
            <a:extLst>
              <a:ext uri="{FF2B5EF4-FFF2-40B4-BE49-F238E27FC236}">
                <a16:creationId xmlns:a16="http://schemas.microsoft.com/office/drawing/2014/main" id="{3D7E9483-10D6-85BA-0403-3F6C6C82E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6" y="4296708"/>
            <a:ext cx="2527332" cy="1673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0" name="Picture 19" descr="A picture containing wooden, wood, dirty&#10;&#10;Description automatically generated">
            <a:extLst>
              <a:ext uri="{FF2B5EF4-FFF2-40B4-BE49-F238E27FC236}">
                <a16:creationId xmlns:a16="http://schemas.microsoft.com/office/drawing/2014/main" id="{38DA88CF-B86D-BB3D-B5EB-11545FBC32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70" t="67746" r="38515" b="24477"/>
          <a:stretch/>
        </p:blipFill>
        <p:spPr>
          <a:xfrm>
            <a:off x="4455308" y="4622613"/>
            <a:ext cx="1097370" cy="1149857"/>
          </a:xfrm>
          <a:prstGeom prst="rect">
            <a:avLst/>
          </a:prstGeom>
          <a:ln w="19050">
            <a:solidFill>
              <a:srgbClr val="11F2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D00CE-2311-8891-7B9B-7849F2D39FB6}"/>
                  </a:ext>
                </a:extLst>
              </p:cNvPr>
              <p:cNvSpPr txBox="1"/>
              <p:nvPr/>
            </p:nvSpPr>
            <p:spPr>
              <a:xfrm>
                <a:off x="1879278" y="1144101"/>
                <a:ext cx="265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ED00CE-2311-8891-7B9B-7849F2D39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278" y="1144101"/>
                <a:ext cx="265777" cy="276999"/>
              </a:xfrm>
              <a:prstGeom prst="rect">
                <a:avLst/>
              </a:prstGeom>
              <a:blipFill>
                <a:blip r:embed="rId6"/>
                <a:stretch>
                  <a:fillRect l="-18182" r="-227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4118DA-8D38-1E22-E447-A653D7E812C8}"/>
                  </a:ext>
                </a:extLst>
              </p:cNvPr>
              <p:cNvSpPr txBox="1"/>
              <p:nvPr/>
            </p:nvSpPr>
            <p:spPr>
              <a:xfrm>
                <a:off x="1851515" y="3972669"/>
                <a:ext cx="2380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B4118DA-8D38-1E22-E447-A653D7E8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515" y="3972669"/>
                <a:ext cx="238014" cy="276999"/>
              </a:xfrm>
              <a:prstGeom prst="rect">
                <a:avLst/>
              </a:prstGeom>
              <a:blipFill>
                <a:blip r:embed="rId7"/>
                <a:stretch>
                  <a:fillRect l="-23077" r="-2564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B44524-9B94-CCD2-950B-2F7D228E30EF}"/>
              </a:ext>
            </a:extLst>
          </p:cNvPr>
          <p:cNvCxnSpPr/>
          <p:nvPr/>
        </p:nvCxnSpPr>
        <p:spPr>
          <a:xfrm>
            <a:off x="3198078" y="2692694"/>
            <a:ext cx="7239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AFBCC7A-1335-736C-617B-6FEF566EF5F8}"/>
              </a:ext>
            </a:extLst>
          </p:cNvPr>
          <p:cNvSpPr txBox="1"/>
          <p:nvPr/>
        </p:nvSpPr>
        <p:spPr>
          <a:xfrm>
            <a:off x="9314100" y="1250586"/>
            <a:ext cx="28517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nl-NL" dirty="0"/>
              <a:t>Keuze van de afbeeldingen en instellingen</a:t>
            </a:r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Generatie van het grid</a:t>
            </a:r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Matching van de patches</a:t>
            </a:r>
          </a:p>
          <a:p>
            <a:pPr marL="342900" indent="-342900">
              <a:buFont typeface="+mj-lt"/>
              <a:buAutoNum type="arabicPeriod"/>
            </a:pPr>
            <a:endParaRPr lang="nl-NL" dirty="0"/>
          </a:p>
          <a:p>
            <a:pPr marL="342900" indent="-342900">
              <a:buFont typeface="+mj-lt"/>
              <a:buAutoNum type="arabicPeriod"/>
            </a:pPr>
            <a:r>
              <a:rPr lang="nl-NL" dirty="0"/>
              <a:t>Volledige matching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8B8A42-6901-30A2-1BBD-A5AE142C59E1}"/>
              </a:ext>
            </a:extLst>
          </p:cNvPr>
          <p:cNvSpPr/>
          <p:nvPr/>
        </p:nvSpPr>
        <p:spPr>
          <a:xfrm>
            <a:off x="4573587" y="2822575"/>
            <a:ext cx="355415" cy="34290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971D88-4939-0255-1707-80D148497BBE}"/>
              </a:ext>
            </a:extLst>
          </p:cNvPr>
          <p:cNvCxnSpPr>
            <a:cxnSpLocks/>
          </p:cNvCxnSpPr>
          <p:nvPr/>
        </p:nvCxnSpPr>
        <p:spPr>
          <a:xfrm flipV="1">
            <a:off x="2494280" y="5274903"/>
            <a:ext cx="1684497" cy="2572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63DE587-0CFD-3D74-C816-BEC2BD9C6F7B}"/>
              </a:ext>
            </a:extLst>
          </p:cNvPr>
          <p:cNvCxnSpPr>
            <a:cxnSpLocks/>
          </p:cNvCxnSpPr>
          <p:nvPr/>
        </p:nvCxnSpPr>
        <p:spPr>
          <a:xfrm>
            <a:off x="4791481" y="3332119"/>
            <a:ext cx="186919" cy="10468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C97A55C-4056-70BD-046B-5846F2A6921D}"/>
              </a:ext>
            </a:extLst>
          </p:cNvPr>
          <p:cNvSpPr/>
          <p:nvPr/>
        </p:nvSpPr>
        <p:spPr>
          <a:xfrm flipV="1">
            <a:off x="2302930" y="5495927"/>
            <a:ext cx="80435" cy="85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8938349-855A-4732-8202-3908396B3C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2561" y="2404748"/>
            <a:ext cx="2242249" cy="28659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9A70DC-DF03-9997-0DC8-3D6B6A1090EE}"/>
              </a:ext>
            </a:extLst>
          </p:cNvPr>
          <p:cNvCxnSpPr>
            <a:cxnSpLocks/>
          </p:cNvCxnSpPr>
          <p:nvPr/>
        </p:nvCxnSpPr>
        <p:spPr>
          <a:xfrm>
            <a:off x="6198661" y="2733334"/>
            <a:ext cx="511327" cy="598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49CEAA-6585-7EFB-1685-99E0D4CA0C67}"/>
              </a:ext>
            </a:extLst>
          </p:cNvPr>
          <p:cNvCxnSpPr>
            <a:cxnSpLocks/>
          </p:cNvCxnSpPr>
          <p:nvPr/>
        </p:nvCxnSpPr>
        <p:spPr>
          <a:xfrm flipV="1">
            <a:off x="5701604" y="4338320"/>
            <a:ext cx="1008384" cy="8592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0677AB-A7DC-F76C-9951-E08E73DA8976}"/>
                  </a:ext>
                </a:extLst>
              </p:cNvPr>
              <p:cNvSpPr txBox="1"/>
              <p:nvPr/>
            </p:nvSpPr>
            <p:spPr>
              <a:xfrm>
                <a:off x="7911694" y="2067560"/>
                <a:ext cx="2639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nl-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nl-NL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0677AB-A7DC-F76C-9951-E08E73DA8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694" y="2067560"/>
                <a:ext cx="263982" cy="276999"/>
              </a:xfrm>
              <a:prstGeom prst="rect">
                <a:avLst/>
              </a:prstGeom>
              <a:blipFill>
                <a:blip r:embed="rId9"/>
                <a:stretch>
                  <a:fillRect l="-20930" r="-2326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46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E3E89DD-6CFB-4DFB-A6ED-78BDFDABD7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nl-NL" dirty="0">
                    <a:solidFill>
                      <a:schemeClr val="tx2"/>
                    </a:solidFill>
                  </a:rPr>
                  <a:t>Grids genereren in de stijl van Piet Mondriaan</a:t>
                </a:r>
                <a:endParaRPr lang="en-GB" sz="1800" dirty="0"/>
              </a:p>
              <a:p>
                <a:pPr lvl="1"/>
                <a:r>
                  <a:rPr lang="en-GB" sz="1800" dirty="0" err="1"/>
                  <a:t>Iteratief</a:t>
                </a:r>
                <a:r>
                  <a:rPr lang="en-GB" sz="1800" dirty="0"/>
                  <a:t> </a:t>
                </a:r>
                <a:r>
                  <a:rPr lang="en-GB" sz="1800" dirty="0" err="1"/>
                  <a:t>algoritme</a:t>
                </a:r>
                <a:r>
                  <a:rPr lang="en-GB" sz="1800" dirty="0"/>
                  <a:t> op basis van </a:t>
                </a:r>
                <a:r>
                  <a:rPr lang="en-GB" sz="1800" dirty="0" err="1"/>
                  <a:t>een</a:t>
                </a:r>
                <a:r>
                  <a:rPr lang="en-GB" sz="1800" dirty="0"/>
                  <a:t> </a:t>
                </a:r>
                <a:r>
                  <a:rPr lang="en-GB" sz="1800" dirty="0" err="1"/>
                  <a:t>aantal</a:t>
                </a:r>
                <a:r>
                  <a:rPr lang="en-GB" sz="1800" dirty="0"/>
                  <a:t> </a:t>
                </a:r>
                <a:r>
                  <a:rPr lang="en-GB" sz="1800" dirty="0" err="1"/>
                  <a:t>heuristieken</a:t>
                </a:r>
                <a:endParaRPr lang="en-GB" sz="1800" dirty="0"/>
              </a:p>
              <a:p>
                <a:pPr lvl="1"/>
                <a:endParaRPr lang="en-GB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nl-NL" dirty="0">
                    <a:solidFill>
                      <a:schemeClr val="tx2"/>
                    </a:solidFill>
                  </a:rPr>
                  <a:t>Hiërarchische randdetectie filter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nl-NL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𝐻𝑅</m:t>
                        </m:r>
                      </m:sub>
                    </m:sSub>
                  </m:oMath>
                </a14:m>
                <a:endParaRPr lang="nl-NL" b="0" dirty="0">
                  <a:solidFill>
                    <a:schemeClr val="tx2"/>
                  </a:solidFill>
                </a:endParaRPr>
              </a:p>
              <a:p>
                <a:pPr lvl="1"/>
                <a:r>
                  <a:rPr lang="en-GB" sz="1800" dirty="0" err="1"/>
                  <a:t>Gewogen</a:t>
                </a:r>
                <a:r>
                  <a:rPr lang="en-GB" sz="1800" dirty="0"/>
                  <a:t> </a:t>
                </a:r>
                <a:r>
                  <a:rPr lang="en-GB" sz="1800" dirty="0" err="1"/>
                  <a:t>combinatie</a:t>
                </a:r>
                <a:r>
                  <a:rPr lang="en-GB" sz="1800" dirty="0"/>
                  <a:t> van Rolling guidance [1] filtering </a:t>
                </a:r>
                <a:r>
                  <a:rPr lang="en-GB" sz="1800" dirty="0" err="1"/>
                  <a:t>gevolgd</a:t>
                </a:r>
                <a:r>
                  <a:rPr lang="en-GB" sz="1800" dirty="0"/>
                  <a:t> door Canny [2] filtering</a:t>
                </a:r>
              </a:p>
              <a:p>
                <a:pPr lvl="1"/>
                <a:r>
                  <a:rPr lang="en-GB" sz="1800" dirty="0"/>
                  <a:t>Sorteert de </a:t>
                </a:r>
                <a:r>
                  <a:rPr lang="en-GB" sz="1800" dirty="0" err="1"/>
                  <a:t>randen</a:t>
                </a:r>
                <a:r>
                  <a:rPr lang="en-GB" sz="1800" dirty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GB" sz="1800" dirty="0"/>
                  <a:t> </a:t>
                </a:r>
                <a:r>
                  <a:rPr lang="en-GB" sz="1800" dirty="0" err="1"/>
                  <a:t>volgens</a:t>
                </a:r>
                <a:r>
                  <a:rPr lang="en-GB" sz="1800" dirty="0"/>
                  <a:t> </a:t>
                </a:r>
                <a:r>
                  <a:rPr lang="en-GB" sz="1800" dirty="0" err="1"/>
                  <a:t>hun</a:t>
                </a:r>
                <a:r>
                  <a:rPr lang="en-GB" sz="1800" dirty="0"/>
                  <a:t> </a:t>
                </a:r>
                <a:r>
                  <a:rPr lang="en-GB" sz="1800" dirty="0" err="1"/>
                  <a:t>belang</a:t>
                </a:r>
                <a:endParaRPr lang="en-GB" sz="1800" dirty="0"/>
              </a:p>
              <a:p>
                <a:pPr lvl="1"/>
                <a:endParaRPr lang="en-GB" sz="18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nl-NL" dirty="0">
                    <a:solidFill>
                      <a:schemeClr val="tx2"/>
                    </a:solidFill>
                  </a:rPr>
                  <a:t>Adaptieve gridgeneratie</a:t>
                </a:r>
              </a:p>
              <a:p>
                <a:pPr lvl="1"/>
                <a:r>
                  <a:rPr lang="en-GB" sz="1800" dirty="0"/>
                  <a:t>Past </a:t>
                </a:r>
                <a:r>
                  <a:rPr lang="en-GB" sz="1800" dirty="0" err="1"/>
                  <a:t>zich</a:t>
                </a:r>
                <a:r>
                  <a:rPr lang="en-GB" sz="1800" dirty="0"/>
                  <a:t> </a:t>
                </a:r>
                <a:r>
                  <a:rPr lang="en-GB" sz="1800" dirty="0" err="1"/>
                  <a:t>aan</a:t>
                </a:r>
                <a:r>
                  <a:rPr lang="en-GB" sz="1800" dirty="0"/>
                  <a:t> </a:t>
                </a:r>
                <a:r>
                  <a:rPr lang="en-GB" sz="1800" dirty="0" err="1"/>
                  <a:t>aan</a:t>
                </a:r>
                <a:r>
                  <a:rPr lang="en-GB" sz="1800" dirty="0"/>
                  <a:t> de </a:t>
                </a:r>
                <a:r>
                  <a:rPr lang="en-GB" sz="1800" dirty="0" err="1"/>
                  <a:t>vorm</a:t>
                </a:r>
                <a:r>
                  <a:rPr lang="en-GB" sz="1800" dirty="0"/>
                  <a:t> van de target </a:t>
                </a:r>
                <a:r>
                  <a:rPr lang="en-GB" sz="1800" dirty="0" err="1"/>
                  <a:t>afbeelding</a:t>
                </a:r>
                <a:endParaRPr lang="en-GB" sz="1800" dirty="0"/>
              </a:p>
              <a:p>
                <a:pPr lvl="1"/>
                <a:r>
                  <a:rPr lang="en-GB" sz="1800" dirty="0" err="1"/>
                  <a:t>Maakt</a:t>
                </a:r>
                <a:r>
                  <a:rPr lang="en-GB" sz="1800" dirty="0"/>
                  <a:t> </a:t>
                </a:r>
                <a:r>
                  <a:rPr lang="en-GB" sz="1800" dirty="0" err="1"/>
                  <a:t>gebruik</a:t>
                </a:r>
                <a:r>
                  <a:rPr lang="en-GB" sz="1800" dirty="0"/>
                  <a:t> van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nl-NL" sz="1800" b="0" i="1" smtClean="0">
                            <a:latin typeface="Cambria Math" panose="02040503050406030204" pitchFamily="18" charset="0"/>
                          </a:rPr>
                          <m:t>𝐻𝑅</m:t>
                        </m:r>
                      </m:sub>
                    </m:sSub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E3E89DD-6CFB-4DFB-A6ED-78BDFDABD7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7" t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7BC6B-A447-479D-91D5-B5728DF8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42568" y="6210000"/>
            <a:ext cx="4484232" cy="648000"/>
          </a:xfrm>
        </p:spPr>
        <p:txBody>
          <a:bodyPr/>
          <a:lstStyle/>
          <a:p>
            <a:r>
              <a:rPr lang="en-GB"/>
              <a:t>Master in de Toegepaste Informatica, Multimedia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23DCC-FDC2-4625-9F4A-EACF22EE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7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39EB33F-38F4-4CE5-ACE1-F84D3ED2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Contributies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47E91-A663-E160-8125-802A44AA387C}"/>
              </a:ext>
            </a:extLst>
          </p:cNvPr>
          <p:cNvSpPr txBox="1"/>
          <p:nvPr/>
        </p:nvSpPr>
        <p:spPr>
          <a:xfrm>
            <a:off x="819963" y="6256288"/>
            <a:ext cx="7232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[1] Zhang, Q., Shen, X., Xu, L., and Jia, J. (2014). Rolling guidance filter. In ECCV</a:t>
            </a:r>
          </a:p>
          <a:p>
            <a:r>
              <a:rPr lang="en-GB" sz="800" dirty="0">
                <a:solidFill>
                  <a:schemeClr val="bg1"/>
                </a:solidFill>
              </a:rPr>
              <a:t>[2] Canny, J. (1986). A computational approach to edge detection. IEEE Transactions on Pattern Analysis and Machine Intelligence, PAMI-8(6):679–698.</a:t>
            </a:r>
          </a:p>
        </p:txBody>
      </p:sp>
    </p:spTree>
    <p:extLst>
      <p:ext uri="{BB962C8B-B14F-4D97-AF65-F5344CB8AC3E}">
        <p14:creationId xmlns:p14="http://schemas.microsoft.com/office/powerpoint/2010/main" val="1453095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D46E4-65C7-4460-B22D-AF82D5DA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Literatuur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733D8-1E68-4690-A690-1EE9A7A6C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Master in de Toegepaste Informatica, Multimedia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CB713-736C-4153-8670-1ACE7CA7C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/>
              <a:t>8</a:t>
            </a:r>
          </a:p>
        </p:txBody>
      </p:sp>
      <p:pic>
        <p:nvPicPr>
          <p:cNvPr id="6" name="Graphic 5" descr="Books with solid fill">
            <a:extLst>
              <a:ext uri="{FF2B5EF4-FFF2-40B4-BE49-F238E27FC236}">
                <a16:creationId xmlns:a16="http://schemas.microsoft.com/office/drawing/2014/main" id="{A15BFA6F-31C6-4C2B-BD0C-FFFFE80A8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39658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03987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1774</Words>
  <Application>Microsoft Office PowerPoint</Application>
  <PresentationFormat>Widescreen</PresentationFormat>
  <Paragraphs>459</Paragraphs>
  <Slides>52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Cambria Math</vt:lpstr>
      <vt:lpstr>KU Leuven</vt:lpstr>
      <vt:lpstr>KU Leuven Sedes</vt:lpstr>
      <vt:lpstr>Adaptieve gridgeneratie  en stijloverdracht  met Mondriaan-tegels</vt:lpstr>
      <vt:lpstr>Context</vt:lpstr>
      <vt:lpstr>Probleemstelling</vt:lpstr>
      <vt:lpstr>Pipeline: voorbeeld</vt:lpstr>
      <vt:lpstr>Pipeline: voorbeeld</vt:lpstr>
      <vt:lpstr>Pipeline: voorbeeld</vt:lpstr>
      <vt:lpstr>Pipeline: voorbeeld</vt:lpstr>
      <vt:lpstr>Contributies</vt:lpstr>
      <vt:lpstr>Literatuur</vt:lpstr>
      <vt:lpstr>WoodPixel [3]</vt:lpstr>
      <vt:lpstr>Methode</vt:lpstr>
      <vt:lpstr>Methode</vt:lpstr>
      <vt:lpstr>Input</vt:lpstr>
      <vt:lpstr>Target afbeelding I_T</vt:lpstr>
      <vt:lpstr>Source afbeelding I_S</vt:lpstr>
      <vt:lpstr>Preprocessing</vt:lpstr>
      <vt:lpstr>Schalering</vt:lpstr>
      <vt:lpstr>Schalering</vt:lpstr>
      <vt:lpstr>Features</vt:lpstr>
      <vt:lpstr>Features: histogram egalisatie</vt:lpstr>
      <vt:lpstr>Hiërarchische randdetectie</vt:lpstr>
      <vt:lpstr>Hiërarchische randdetectie</vt:lpstr>
      <vt:lpstr>Hiërarchische randdetectie</vt:lpstr>
      <vt:lpstr>Hiërarchische randdetectie</vt:lpstr>
      <vt:lpstr>Generatie</vt:lpstr>
      <vt:lpstr>Recursieve gridgeneratie</vt:lpstr>
      <vt:lpstr>Keuze heuristiek</vt:lpstr>
      <vt:lpstr>Splits heuristiek</vt:lpstr>
      <vt:lpstr>Fractie heuristiek</vt:lpstr>
      <vt:lpstr>Adaptieve splitsing</vt:lpstr>
      <vt:lpstr>Dilatatie</vt:lpstr>
      <vt:lpstr>Dilatatie</vt:lpstr>
      <vt:lpstr>Dilatatie</vt:lpstr>
      <vt:lpstr>Matching</vt:lpstr>
      <vt:lpstr>Template matching</vt:lpstr>
      <vt:lpstr>Template matching</vt:lpstr>
      <vt:lpstr>Resultaten</vt:lpstr>
      <vt:lpstr>Feature gewichten</vt:lpstr>
      <vt:lpstr>Kleur feature</vt:lpstr>
      <vt:lpstr>Histogram egalisatie</vt:lpstr>
      <vt:lpstr>Aantal rotaties</vt:lpstr>
      <vt:lpstr>Adaptieve gridgeneratie</vt:lpstr>
      <vt:lpstr>Verschillende materialen</vt:lpstr>
      <vt:lpstr>Verschillende materialen</vt:lpstr>
      <vt:lpstr>Verschillende materialen</vt:lpstr>
      <vt:lpstr>Conclusion</vt:lpstr>
      <vt:lpstr>Conclusie</vt:lpstr>
      <vt:lpstr>Conclusie</vt:lpstr>
      <vt:lpstr>Toekomstig werk</vt:lpstr>
      <vt:lpstr>Referenties</vt:lpstr>
      <vt:lpstr>Vragen</vt:lpstr>
      <vt:lpstr>Saliency [5]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2022-09-07T10:09:45Z</dcterms:modified>
</cp:coreProperties>
</file>